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59079" y="253745"/>
            <a:ext cx="6460985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15745"/>
            <a:ext cx="8072119" cy="1979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82603" y="6493460"/>
            <a:ext cx="2203450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22919" y="6493460"/>
            <a:ext cx="212725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t.co/SvPGYBVw6p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jpg"/><Relationship Id="rId5" Type="http://schemas.openxmlformats.org/officeDocument/2006/relationships/image" Target="../media/image100.png"/><Relationship Id="rId6" Type="http://schemas.openxmlformats.org/officeDocument/2006/relationships/image" Target="../media/image101.jpg"/><Relationship Id="rId7" Type="http://schemas.openxmlformats.org/officeDocument/2006/relationships/image" Target="../media/image102.png"/><Relationship Id="rId8" Type="http://schemas.openxmlformats.org/officeDocument/2006/relationships/image" Target="../media/image10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jp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jpg"/><Relationship Id="rId5" Type="http://schemas.openxmlformats.org/officeDocument/2006/relationships/hyperlink" Target="http://twitter4j.org/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4j.org/javadoc/index.html" TargetMode="Externa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oeidlookup.com/" TargetMode="External"/><Relationship Id="rId3" Type="http://schemas.openxmlformats.org/officeDocument/2006/relationships/image" Target="../media/image12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jpg"/><Relationship Id="rId7" Type="http://schemas.openxmlformats.org/officeDocument/2006/relationships/image" Target="../media/image5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3412972"/>
            <a:ext cx="4978908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47427" y="3448951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 h="0">
                <a:moveTo>
                  <a:pt x="0" y="0"/>
                </a:moveTo>
                <a:lnTo>
                  <a:pt x="4896548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7301" y="5663478"/>
            <a:ext cx="2213470" cy="50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1729" y="5663328"/>
            <a:ext cx="1764271" cy="58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3" y="1788718"/>
            <a:ext cx="3759718" cy="3219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4403" y="1293875"/>
            <a:ext cx="4401299" cy="208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4176" y="3560051"/>
            <a:ext cx="1384553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7834" y="3560051"/>
            <a:ext cx="3183636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4176" y="4163567"/>
            <a:ext cx="4096512" cy="379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94176" y="4465320"/>
            <a:ext cx="2685288" cy="379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68567" y="4465320"/>
            <a:ext cx="1238249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0597" y="4465320"/>
            <a:ext cx="1298448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94176" y="4767071"/>
            <a:ext cx="2241042" cy="379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26167" y="3634879"/>
            <a:ext cx="4390390" cy="148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01204456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Social Networks Data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Mining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Department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Computer Engineering  </a:t>
            </a:r>
            <a:r>
              <a:rPr dirty="0" sz="1800" spc="-20">
                <a:solidFill>
                  <a:srgbClr val="E36C09"/>
                </a:solidFill>
                <a:latin typeface="Tahoma"/>
                <a:cs typeface="Tahoma"/>
              </a:rPr>
              <a:t>Faculty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Engineering, </a:t>
            </a:r>
            <a:r>
              <a:rPr dirty="0" sz="1800" spc="-10">
                <a:solidFill>
                  <a:srgbClr val="E36C09"/>
                </a:solidFill>
                <a:latin typeface="Tahoma"/>
                <a:cs typeface="Tahoma"/>
              </a:rPr>
              <a:t>Kasetsart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University  Bangkok,</a:t>
            </a:r>
            <a:r>
              <a:rPr dirty="0" sz="1800" spc="-5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Thailand.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4216400" cy="278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nformation </a:t>
            </a:r>
            <a:r>
              <a:rPr dirty="0" sz="2400" spc="-5">
                <a:latin typeface="Tahoma"/>
                <a:cs typeface="Tahoma"/>
              </a:rPr>
              <a:t>about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user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Friends </a:t>
            </a:r>
            <a:r>
              <a:rPr dirty="0" sz="2400">
                <a:latin typeface="Tahoma"/>
                <a:cs typeface="Tahoma"/>
              </a:rPr>
              <a:t>&amp; </a:t>
            </a:r>
            <a:r>
              <a:rPr dirty="0" sz="2400" spc="-10">
                <a:latin typeface="Tahoma"/>
                <a:cs typeface="Tahoma"/>
              </a:rPr>
              <a:t>followers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user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latin typeface="Tahoma"/>
                <a:cs typeface="Tahoma"/>
              </a:rPr>
              <a:t>Tweets </a:t>
            </a:r>
            <a:r>
              <a:rPr dirty="0" sz="2400" spc="-5">
                <a:latin typeface="Tahoma"/>
                <a:cs typeface="Tahoma"/>
              </a:rPr>
              <a:t>published by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user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Search results on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Twitter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Place </a:t>
            </a:r>
            <a:r>
              <a:rPr dirty="0" sz="2400">
                <a:latin typeface="Tahoma"/>
                <a:cs typeface="Tahoma"/>
              </a:rPr>
              <a:t>&amp;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geo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084" y="330708"/>
            <a:ext cx="8584679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467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>
                <a:solidFill>
                  <a:srgbClr val="1F487C"/>
                </a:solidFill>
              </a:rPr>
              <a:t>Types </a:t>
            </a:r>
            <a:r>
              <a:rPr dirty="0" sz="3200" spc="-5">
                <a:solidFill>
                  <a:srgbClr val="1F487C"/>
                </a:solidFill>
              </a:rPr>
              <a:t>of Information (can be</a:t>
            </a:r>
            <a:r>
              <a:rPr dirty="0" sz="3200" spc="-10">
                <a:solidFill>
                  <a:srgbClr val="1F487C"/>
                </a:solidFill>
              </a:rPr>
              <a:t> </a:t>
            </a:r>
            <a:r>
              <a:rPr dirty="0" sz="3200" spc="-5">
                <a:solidFill>
                  <a:srgbClr val="1F487C"/>
                </a:solidFill>
              </a:rPr>
              <a:t>explored)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738109" cy="3200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R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epresentational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State </a:t>
            </a:r>
            <a:r>
              <a:rPr dirty="0" sz="2400" spc="-40">
                <a:solidFill>
                  <a:srgbClr val="C00000"/>
                </a:solidFill>
                <a:latin typeface="Tahoma"/>
                <a:cs typeface="Tahoma"/>
              </a:rPr>
              <a:t>Transfer </a:t>
            </a:r>
            <a:r>
              <a:rPr dirty="0" sz="2400">
                <a:solidFill>
                  <a:srgbClr val="C00000"/>
                </a:solidFill>
                <a:latin typeface="Tahoma"/>
                <a:cs typeface="Tahoma"/>
              </a:rPr>
              <a:t>(REST)</a:t>
            </a:r>
            <a:r>
              <a:rPr dirty="0" sz="2400" spc="4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APIs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Simple </a:t>
            </a:r>
            <a:r>
              <a:rPr dirty="0" sz="2000" spc="-10">
                <a:latin typeface="Tahoma"/>
                <a:cs typeface="Tahoma"/>
              </a:rPr>
              <a:t>interfaces for </a:t>
            </a:r>
            <a:r>
              <a:rPr dirty="0" sz="2000" spc="-5">
                <a:latin typeface="Tahoma"/>
                <a:cs typeface="Tahoma"/>
              </a:rPr>
              <a:t>most </a:t>
            </a:r>
            <a:r>
              <a:rPr dirty="0" sz="2000" spc="-35">
                <a:latin typeface="Tahoma"/>
                <a:cs typeface="Tahoma"/>
              </a:rPr>
              <a:t>Twitter </a:t>
            </a:r>
            <a:r>
              <a:rPr dirty="0" sz="2000" spc="-20">
                <a:latin typeface="Tahoma"/>
                <a:cs typeface="Tahoma"/>
              </a:rPr>
              <a:t>functionality,</a:t>
            </a:r>
            <a:r>
              <a:rPr dirty="0" sz="2000" spc="14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e.g.,</a:t>
            </a:r>
            <a:endParaRPr sz="20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read </a:t>
            </a:r>
            <a:r>
              <a:rPr dirty="0" sz="1800">
                <a:latin typeface="Tahoma"/>
                <a:cs typeface="Tahoma"/>
              </a:rPr>
              <a:t>/ </a:t>
            </a:r>
            <a:r>
              <a:rPr dirty="0" sz="1800" spc="-5">
                <a:latin typeface="Tahoma"/>
                <a:cs typeface="Tahoma"/>
              </a:rPr>
              <a:t>write tweets,</a:t>
            </a:r>
            <a:r>
              <a:rPr dirty="0" sz="1800" spc="-35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DM</a:t>
            </a:r>
            <a:endParaRPr sz="18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search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trends</a:t>
            </a:r>
            <a:endParaRPr sz="18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collect information </a:t>
            </a:r>
            <a:r>
              <a:rPr dirty="0" sz="1800">
                <a:latin typeface="Tahoma"/>
                <a:cs typeface="Tahoma"/>
              </a:rPr>
              <a:t>of a </a:t>
            </a:r>
            <a:r>
              <a:rPr dirty="0" sz="1800" spc="-50">
                <a:latin typeface="Tahoma"/>
                <a:cs typeface="Tahoma"/>
              </a:rPr>
              <a:t>user,</a:t>
            </a:r>
            <a:r>
              <a:rPr dirty="0" sz="1800" spc="-4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followers</a:t>
            </a:r>
            <a:endParaRPr sz="18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Streaming</a:t>
            </a:r>
            <a:r>
              <a:rPr dirty="0" sz="2400" spc="-9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APIs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family </a:t>
            </a:r>
            <a:r>
              <a:rPr dirty="0" sz="2000" spc="-5">
                <a:latin typeface="Tahoma"/>
                <a:cs typeface="Tahoma"/>
              </a:rPr>
              <a:t>of </a:t>
            </a:r>
            <a:r>
              <a:rPr dirty="0" sz="2000" spc="-10">
                <a:latin typeface="Tahoma"/>
                <a:cs typeface="Tahoma"/>
              </a:rPr>
              <a:t>powerful </a:t>
            </a:r>
            <a:r>
              <a:rPr dirty="0" sz="2000" spc="-5">
                <a:latin typeface="Tahoma"/>
                <a:cs typeface="Tahoma"/>
              </a:rPr>
              <a:t>real-time </a:t>
            </a:r>
            <a:r>
              <a:rPr dirty="0" sz="2000" spc="-10">
                <a:latin typeface="Tahoma"/>
                <a:cs typeface="Tahoma"/>
              </a:rPr>
              <a:t>APIs for tweets </a:t>
            </a:r>
            <a:r>
              <a:rPr dirty="0" sz="2000" spc="-5">
                <a:latin typeface="Tahoma"/>
                <a:cs typeface="Tahoma"/>
              </a:rPr>
              <a:t>and other social  </a:t>
            </a:r>
            <a:r>
              <a:rPr dirty="0" sz="2000" spc="-10">
                <a:latin typeface="Tahoma"/>
                <a:cs typeface="Tahoma"/>
              </a:rPr>
              <a:t>events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25907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Twitter</a:t>
            </a:r>
            <a:r>
              <a:rPr dirty="0" spc="-95">
                <a:solidFill>
                  <a:srgbClr val="1F487C"/>
                </a:solidFill>
              </a:rPr>
              <a:t> </a:t>
            </a:r>
            <a:r>
              <a:rPr dirty="0">
                <a:solidFill>
                  <a:srgbClr val="1F487C"/>
                </a:solidFill>
              </a:rPr>
              <a:t>API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99033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Twitter</a:t>
            </a:r>
            <a:r>
              <a:rPr dirty="0" spc="-7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Developers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1855" y="6082690"/>
            <a:ext cx="3402329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25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00AF50"/>
                </a:solidFill>
                <a:latin typeface="Calibri"/>
                <a:cs typeface="Calibri"/>
              </a:rPr>
              <a:t>https://dev.twitter.com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755" y="899920"/>
            <a:ext cx="6985254" cy="531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8643" y="1092441"/>
            <a:ext cx="6602133" cy="492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665911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REST </a:t>
            </a:r>
            <a:r>
              <a:rPr dirty="0">
                <a:solidFill>
                  <a:srgbClr val="1F487C"/>
                </a:solidFill>
              </a:rPr>
              <a:t>APIs</a:t>
            </a:r>
            <a:r>
              <a:rPr dirty="0" spc="-12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Documentation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1855" y="6082690"/>
            <a:ext cx="461899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15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Calibri"/>
                <a:cs typeface="Calibri"/>
              </a:rPr>
              <a:t>https://dev.twitter.com/rest/public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3460" y="881632"/>
            <a:ext cx="7180326" cy="5383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6211" y="1074419"/>
            <a:ext cx="6797683" cy="5000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177" y="953261"/>
            <a:ext cx="4239768" cy="3360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541" y="1144650"/>
            <a:ext cx="3857647" cy="2978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079" y="253745"/>
            <a:ext cx="321486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Rate</a:t>
            </a:r>
            <a:r>
              <a:rPr dirty="0" spc="-9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Limits</a:t>
            </a:r>
          </a:p>
        </p:txBody>
      </p:sp>
      <p:sp>
        <p:nvSpPr>
          <p:cNvPr id="6" name="object 6"/>
          <p:cNvSpPr/>
          <p:nvPr/>
        </p:nvSpPr>
        <p:spPr>
          <a:xfrm>
            <a:off x="1471002" y="2500299"/>
            <a:ext cx="2858135" cy="1000760"/>
          </a:xfrm>
          <a:custGeom>
            <a:avLst/>
            <a:gdLst/>
            <a:ahLst/>
            <a:cxnLst/>
            <a:rect l="l" t="t" r="r" b="b"/>
            <a:pathLst>
              <a:path w="2858135" h="1000760">
                <a:moveTo>
                  <a:pt x="0" y="34950"/>
                </a:moveTo>
                <a:lnTo>
                  <a:pt x="2746" y="21345"/>
                </a:lnTo>
                <a:lnTo>
                  <a:pt x="10236" y="10236"/>
                </a:lnTo>
                <a:lnTo>
                  <a:pt x="21345" y="2746"/>
                </a:lnTo>
                <a:lnTo>
                  <a:pt x="34950" y="0"/>
                </a:lnTo>
                <a:lnTo>
                  <a:pt x="2822575" y="0"/>
                </a:lnTo>
                <a:lnTo>
                  <a:pt x="2836179" y="2746"/>
                </a:lnTo>
                <a:lnTo>
                  <a:pt x="2847289" y="10236"/>
                </a:lnTo>
                <a:lnTo>
                  <a:pt x="2854779" y="21345"/>
                </a:lnTo>
                <a:lnTo>
                  <a:pt x="2857525" y="34950"/>
                </a:lnTo>
                <a:lnTo>
                  <a:pt x="2857525" y="965187"/>
                </a:lnTo>
                <a:lnTo>
                  <a:pt x="2854779" y="978792"/>
                </a:lnTo>
                <a:lnTo>
                  <a:pt x="2847289" y="989901"/>
                </a:lnTo>
                <a:lnTo>
                  <a:pt x="2836179" y="997391"/>
                </a:lnTo>
                <a:lnTo>
                  <a:pt x="2822575" y="1000137"/>
                </a:lnTo>
                <a:lnTo>
                  <a:pt x="34950" y="1000137"/>
                </a:lnTo>
                <a:lnTo>
                  <a:pt x="21345" y="997391"/>
                </a:lnTo>
                <a:lnTo>
                  <a:pt x="10236" y="989901"/>
                </a:lnTo>
                <a:lnTo>
                  <a:pt x="2746" y="978792"/>
                </a:lnTo>
                <a:lnTo>
                  <a:pt x="0" y="965187"/>
                </a:lnTo>
                <a:lnTo>
                  <a:pt x="0" y="3495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61844" y="1431036"/>
            <a:ext cx="5370576" cy="2767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82305" y="1496949"/>
            <a:ext cx="1240155" cy="1008380"/>
          </a:xfrm>
          <a:custGeom>
            <a:avLst/>
            <a:gdLst/>
            <a:ahLst/>
            <a:cxnLst/>
            <a:rect l="l" t="t" r="r" b="b"/>
            <a:pathLst>
              <a:path w="1240155" h="1008380">
                <a:moveTo>
                  <a:pt x="1221930" y="0"/>
                </a:moveTo>
                <a:lnTo>
                  <a:pt x="0" y="1008037"/>
                </a:lnTo>
                <a:lnTo>
                  <a:pt x="1240053" y="22377"/>
                </a:lnTo>
                <a:lnTo>
                  <a:pt x="12219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66100" y="3493312"/>
            <a:ext cx="1256030" cy="569595"/>
          </a:xfrm>
          <a:custGeom>
            <a:avLst/>
            <a:gdLst/>
            <a:ahLst/>
            <a:cxnLst/>
            <a:rect l="l" t="t" r="r" b="b"/>
            <a:pathLst>
              <a:path w="1256030" h="569595">
                <a:moveTo>
                  <a:pt x="0" y="0"/>
                </a:moveTo>
                <a:lnTo>
                  <a:pt x="1243876" y="569569"/>
                </a:lnTo>
                <a:lnTo>
                  <a:pt x="1255585" y="54325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41855" y="4164939"/>
            <a:ext cx="6638925" cy="193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49625">
              <a:lnSpc>
                <a:spcPct val="100000"/>
              </a:lnSpc>
            </a:pP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In API </a:t>
            </a:r>
            <a:r>
              <a:rPr dirty="0" sz="2000" spc="-10" b="1">
                <a:solidFill>
                  <a:srgbClr val="006FC0"/>
                </a:solidFill>
                <a:latin typeface="Calibri"/>
                <a:cs typeface="Calibri"/>
              </a:rPr>
              <a:t>version</a:t>
            </a:r>
            <a:r>
              <a:rPr dirty="0" sz="2000" spc="-5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1.1:</a:t>
            </a:r>
            <a:endParaRPr sz="2000">
              <a:latin typeface="Calibri"/>
              <a:cs typeface="Calibri"/>
            </a:endParaRPr>
          </a:p>
          <a:p>
            <a:pPr marL="3710304" indent="-21653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710304" algn="l"/>
                <a:tab pos="3710940" algn="l"/>
              </a:tabLst>
            </a:pPr>
            <a:r>
              <a:rPr dirty="0" sz="1800" spc="-5">
                <a:latin typeface="Calibri"/>
                <a:cs typeface="Calibri"/>
              </a:rPr>
              <a:t>Window: </a:t>
            </a:r>
            <a:r>
              <a:rPr dirty="0" sz="1800">
                <a:latin typeface="Calibri"/>
                <a:cs typeface="Calibri"/>
              </a:rPr>
              <a:t>15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minutes</a:t>
            </a:r>
            <a:endParaRPr sz="1800">
              <a:latin typeface="Calibri"/>
              <a:cs typeface="Calibri"/>
            </a:endParaRPr>
          </a:p>
          <a:p>
            <a:pPr marL="3710304" indent="-216535">
              <a:lnSpc>
                <a:spcPct val="100000"/>
              </a:lnSpc>
              <a:buFont typeface="Arial"/>
              <a:buChar char="•"/>
              <a:tabLst>
                <a:tab pos="3710304" algn="l"/>
                <a:tab pos="3710940" algn="l"/>
              </a:tabLst>
            </a:pPr>
            <a:r>
              <a:rPr dirty="0" sz="1800" spc="-5">
                <a:latin typeface="Calibri"/>
                <a:cs typeface="Calibri"/>
              </a:rPr>
              <a:t>User limit: </a:t>
            </a:r>
            <a:r>
              <a:rPr dirty="0" sz="1800">
                <a:latin typeface="Calibri"/>
                <a:cs typeface="Calibri"/>
              </a:rPr>
              <a:t>15 </a:t>
            </a:r>
            <a:r>
              <a:rPr dirty="0" sz="1800" spc="-10">
                <a:latin typeface="Calibri"/>
                <a:cs typeface="Calibri"/>
              </a:rPr>
              <a:t>requests </a:t>
            </a:r>
            <a:r>
              <a:rPr dirty="0" sz="1800" spc="-5">
                <a:latin typeface="Calibri"/>
                <a:cs typeface="Calibri"/>
              </a:rPr>
              <a:t>per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L="3710304" indent="-216535">
              <a:lnSpc>
                <a:spcPct val="100000"/>
              </a:lnSpc>
              <a:buFont typeface="Arial"/>
              <a:buChar char="•"/>
              <a:tabLst>
                <a:tab pos="3710304" algn="l"/>
                <a:tab pos="3710940" algn="l"/>
              </a:tabLst>
            </a:pPr>
            <a:r>
              <a:rPr dirty="0" sz="1800">
                <a:latin typeface="Calibri"/>
                <a:cs typeface="Calibri"/>
              </a:rPr>
              <a:t>App </a:t>
            </a:r>
            <a:r>
              <a:rPr dirty="0" sz="1800" spc="-5">
                <a:latin typeface="Calibri"/>
                <a:cs typeface="Calibri"/>
              </a:rPr>
              <a:t>limit: </a:t>
            </a:r>
            <a:r>
              <a:rPr dirty="0" sz="1800">
                <a:latin typeface="Calibri"/>
                <a:cs typeface="Calibri"/>
              </a:rPr>
              <a:t>15 </a:t>
            </a:r>
            <a:r>
              <a:rPr dirty="0" sz="1800" spc="-10">
                <a:latin typeface="Calibri"/>
                <a:cs typeface="Calibri"/>
              </a:rPr>
              <a:t>requests </a:t>
            </a:r>
            <a:r>
              <a:rPr dirty="0" sz="1800" spc="-5">
                <a:latin typeface="Calibri"/>
                <a:cs typeface="Calibri"/>
              </a:rPr>
              <a:t>per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app.</a:t>
            </a:r>
            <a:endParaRPr sz="1800">
              <a:latin typeface="Calibri"/>
              <a:cs typeface="Calibri"/>
            </a:endParaRPr>
          </a:p>
          <a:p>
            <a:pPr marL="3710304" indent="-216535">
              <a:lnSpc>
                <a:spcPct val="100000"/>
              </a:lnSpc>
              <a:buFont typeface="Arial"/>
              <a:buChar char="•"/>
              <a:tabLst>
                <a:tab pos="3710304" algn="l"/>
                <a:tab pos="3710940" algn="l"/>
              </a:tabLst>
            </a:pPr>
            <a:r>
              <a:rPr dirty="0" sz="1800" spc="-10">
                <a:latin typeface="Calibri"/>
                <a:cs typeface="Calibri"/>
              </a:rPr>
              <a:t>Authentication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required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55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Calibri"/>
                <a:cs typeface="Calibri"/>
              </a:rPr>
              <a:t>https://dev.twitter.com/rest/public/rate-limits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55280" cy="4814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</a:t>
            </a:r>
            <a:r>
              <a:rPr dirty="0" sz="2400" spc="-5">
                <a:latin typeface="Tahoma"/>
                <a:cs typeface="Tahoma"/>
              </a:rPr>
              <a:t>se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OAuth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10">
                <a:latin typeface="Tahoma"/>
                <a:cs typeface="Tahoma"/>
              </a:rPr>
              <a:t>provide </a:t>
            </a:r>
            <a:r>
              <a:rPr dirty="0" sz="2400" spc="-5">
                <a:latin typeface="Tahoma"/>
                <a:cs typeface="Tahoma"/>
              </a:rPr>
              <a:t>authorized access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APIs</a:t>
            </a:r>
            <a:endParaRPr sz="2400">
              <a:latin typeface="Tahoma"/>
              <a:cs typeface="Tahoma"/>
            </a:endParaRPr>
          </a:p>
          <a:p>
            <a:pPr lvl="1" marL="755015" marR="345440" indent="-28511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Secure: </a:t>
            </a:r>
            <a:r>
              <a:rPr dirty="0" sz="2000" spc="-5">
                <a:latin typeface="Tahoma"/>
                <a:cs typeface="Tahoma"/>
              </a:rPr>
              <a:t>not </a:t>
            </a:r>
            <a:r>
              <a:rPr dirty="0" sz="2000" spc="-10">
                <a:latin typeface="Tahoma"/>
                <a:cs typeface="Tahoma"/>
              </a:rPr>
              <a:t>required </a:t>
            </a:r>
            <a:r>
              <a:rPr dirty="0" sz="2000" spc="-5">
                <a:latin typeface="Tahoma"/>
                <a:cs typeface="Tahoma"/>
              </a:rPr>
              <a:t>to share users’ passwords with </a:t>
            </a:r>
            <a:r>
              <a:rPr dirty="0" sz="2000">
                <a:latin typeface="Tahoma"/>
                <a:cs typeface="Tahoma"/>
              </a:rPr>
              <a:t>3</a:t>
            </a:r>
            <a:r>
              <a:rPr dirty="0" baseline="25641" sz="1950">
                <a:latin typeface="Tahoma"/>
                <a:cs typeface="Tahoma"/>
              </a:rPr>
              <a:t>rd </a:t>
            </a:r>
            <a:r>
              <a:rPr dirty="0" sz="2000" spc="-10">
                <a:latin typeface="Tahoma"/>
                <a:cs typeface="Tahoma"/>
              </a:rPr>
              <a:t>party  </a:t>
            </a:r>
            <a:r>
              <a:rPr dirty="0" sz="2000" spc="-5">
                <a:latin typeface="Tahoma"/>
                <a:cs typeface="Tahoma"/>
              </a:rPr>
              <a:t>applications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Standard: </a:t>
            </a:r>
            <a:r>
              <a:rPr dirty="0" sz="2000" spc="-5">
                <a:latin typeface="Tahoma"/>
                <a:cs typeface="Tahoma"/>
              </a:rPr>
              <a:t>a wealth of client </a:t>
            </a:r>
            <a:r>
              <a:rPr dirty="0" sz="2000" spc="-10">
                <a:latin typeface="Tahoma"/>
                <a:cs typeface="Tahoma"/>
              </a:rPr>
              <a:t>libraries </a:t>
            </a:r>
            <a:r>
              <a:rPr dirty="0" sz="2000" spc="-5">
                <a:latin typeface="Tahoma"/>
                <a:cs typeface="Tahoma"/>
              </a:rPr>
              <a:t>and example</a:t>
            </a:r>
            <a:r>
              <a:rPr dirty="0" sz="2000" spc="6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codes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Authentication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b="1">
                <a:solidFill>
                  <a:srgbClr val="00AF50"/>
                </a:solidFill>
                <a:latin typeface="Tahoma"/>
                <a:cs typeface="Tahoma"/>
              </a:rPr>
              <a:t>Application-user</a:t>
            </a:r>
            <a:r>
              <a:rPr dirty="0" sz="2000" spc="-85" b="1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dirty="0" sz="2000" spc="-5" b="1">
                <a:solidFill>
                  <a:srgbClr val="00AF50"/>
                </a:solidFill>
                <a:latin typeface="Tahoma"/>
                <a:cs typeface="Tahoma"/>
              </a:rPr>
              <a:t>authentication</a:t>
            </a:r>
            <a:endParaRPr sz="20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Most common form </a:t>
            </a:r>
            <a:r>
              <a:rPr dirty="0" sz="1800">
                <a:latin typeface="Tahoma"/>
                <a:cs typeface="Tahoma"/>
              </a:rPr>
              <a:t>of </a:t>
            </a:r>
            <a:r>
              <a:rPr dirty="0" sz="1800" spc="-5">
                <a:latin typeface="Tahoma"/>
                <a:cs typeface="Tahoma"/>
              </a:rPr>
              <a:t>resource</a:t>
            </a:r>
            <a:r>
              <a:rPr dirty="0" sz="1800" spc="-5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authentication</a:t>
            </a:r>
            <a:endParaRPr sz="1800">
              <a:latin typeface="Tahoma"/>
              <a:cs typeface="Tahoma"/>
            </a:endParaRPr>
          </a:p>
          <a:p>
            <a:pPr lvl="2" marL="1155700" marR="457834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10">
                <a:latin typeface="Tahoma"/>
                <a:cs typeface="Tahoma"/>
              </a:rPr>
              <a:t>Require </a:t>
            </a:r>
            <a:r>
              <a:rPr dirty="0" sz="1800" spc="-5">
                <a:latin typeface="Tahoma"/>
                <a:cs typeface="Tahoma"/>
              </a:rPr>
              <a:t>both an </a:t>
            </a:r>
            <a:r>
              <a:rPr dirty="0" sz="1800" spc="-5">
                <a:solidFill>
                  <a:srgbClr val="C00000"/>
                </a:solidFill>
                <a:latin typeface="Tahoma"/>
                <a:cs typeface="Tahoma"/>
              </a:rPr>
              <a:t>application </a:t>
            </a:r>
            <a:r>
              <a:rPr dirty="0" sz="1800" spc="-20">
                <a:latin typeface="Tahoma"/>
                <a:cs typeface="Tahoma"/>
              </a:rPr>
              <a:t>(i.e., </a:t>
            </a:r>
            <a:r>
              <a:rPr dirty="0" sz="1800" spc="-5">
                <a:latin typeface="Tahoma"/>
                <a:cs typeface="Tahoma"/>
              </a:rPr>
              <a:t>consumer </a:t>
            </a:r>
            <a:r>
              <a:rPr dirty="0" sz="1800" spc="-10">
                <a:latin typeface="Tahoma"/>
                <a:cs typeface="Tahoma"/>
              </a:rPr>
              <a:t>key) </a:t>
            </a:r>
            <a:r>
              <a:rPr dirty="0" sz="1800" spc="-5">
                <a:latin typeface="Tahoma"/>
                <a:cs typeface="Tahoma"/>
              </a:rPr>
              <a:t>and </a:t>
            </a:r>
            <a:r>
              <a:rPr dirty="0" sz="1800">
                <a:latin typeface="Tahoma"/>
                <a:cs typeface="Tahoma"/>
              </a:rPr>
              <a:t>a </a:t>
            </a:r>
            <a:r>
              <a:rPr dirty="0" sz="1800" spc="-10">
                <a:solidFill>
                  <a:srgbClr val="C00000"/>
                </a:solidFill>
                <a:latin typeface="Tahoma"/>
                <a:cs typeface="Tahoma"/>
              </a:rPr>
              <a:t>granted  </a:t>
            </a:r>
            <a:r>
              <a:rPr dirty="0" sz="1800" spc="-5">
                <a:solidFill>
                  <a:srgbClr val="C00000"/>
                </a:solidFill>
                <a:latin typeface="Tahoma"/>
                <a:cs typeface="Tahoma"/>
              </a:rPr>
              <a:t>permission </a:t>
            </a:r>
            <a:r>
              <a:rPr dirty="0" sz="1800" spc="-20">
                <a:latin typeface="Tahoma"/>
                <a:cs typeface="Tahoma"/>
              </a:rPr>
              <a:t>(i.e., </a:t>
            </a:r>
            <a:r>
              <a:rPr dirty="0" sz="1800" spc="-5">
                <a:latin typeface="Tahoma"/>
                <a:cs typeface="Tahoma"/>
              </a:rPr>
              <a:t>access token)</a:t>
            </a:r>
            <a:r>
              <a:rPr dirty="0" sz="1800" spc="10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identities</a:t>
            </a:r>
            <a:endParaRPr sz="18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b="1">
                <a:solidFill>
                  <a:srgbClr val="00AF50"/>
                </a:solidFill>
                <a:latin typeface="Tahoma"/>
                <a:cs typeface="Tahoma"/>
              </a:rPr>
              <a:t>Application-only</a:t>
            </a:r>
            <a:r>
              <a:rPr dirty="0" sz="2000" spc="-80" b="1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dirty="0" sz="2000" spc="-5" b="1">
                <a:solidFill>
                  <a:srgbClr val="00AF50"/>
                </a:solidFill>
                <a:latin typeface="Tahoma"/>
                <a:cs typeface="Tahoma"/>
              </a:rPr>
              <a:t>authentication</a:t>
            </a:r>
            <a:endParaRPr sz="2000">
              <a:latin typeface="Tahoma"/>
              <a:cs typeface="Tahoma"/>
            </a:endParaRPr>
          </a:p>
          <a:p>
            <a:pPr lvl="2" marL="1155700" marR="44577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 spc="-5">
                <a:latin typeface="Tahoma"/>
                <a:cs typeface="Tahoma"/>
              </a:rPr>
              <a:t>Issue authenticated requests </a:t>
            </a:r>
            <a:r>
              <a:rPr dirty="0" sz="1800">
                <a:latin typeface="Tahoma"/>
                <a:cs typeface="Tahoma"/>
              </a:rPr>
              <a:t>on </a:t>
            </a:r>
            <a:r>
              <a:rPr dirty="0" sz="1800" spc="-5">
                <a:solidFill>
                  <a:srgbClr val="C00000"/>
                </a:solidFill>
                <a:latin typeface="Tahoma"/>
                <a:cs typeface="Tahoma"/>
              </a:rPr>
              <a:t>behalf </a:t>
            </a:r>
            <a:r>
              <a:rPr dirty="0" sz="1800">
                <a:solidFill>
                  <a:srgbClr val="C00000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C00000"/>
                </a:solidFill>
                <a:latin typeface="Tahoma"/>
                <a:cs typeface="Tahoma"/>
              </a:rPr>
              <a:t>the application </a:t>
            </a:r>
            <a:r>
              <a:rPr dirty="0" sz="1800" spc="-20">
                <a:solidFill>
                  <a:srgbClr val="C00000"/>
                </a:solidFill>
                <a:latin typeface="Tahoma"/>
                <a:cs typeface="Tahoma"/>
              </a:rPr>
              <a:t>itself</a:t>
            </a:r>
            <a:r>
              <a:rPr dirty="0" sz="1800" spc="-20">
                <a:latin typeface="Tahoma"/>
                <a:cs typeface="Tahoma"/>
              </a:rPr>
              <a:t>,  </a:t>
            </a:r>
            <a:r>
              <a:rPr dirty="0" sz="1800" spc="-5">
                <a:latin typeface="Tahoma"/>
                <a:cs typeface="Tahoma"/>
              </a:rPr>
              <a:t>without </a:t>
            </a:r>
            <a:r>
              <a:rPr dirty="0" sz="1800">
                <a:latin typeface="Tahoma"/>
                <a:cs typeface="Tahoma"/>
              </a:rPr>
              <a:t>a </a:t>
            </a:r>
            <a:r>
              <a:rPr dirty="0" sz="1800" spc="-5">
                <a:latin typeface="Tahoma"/>
                <a:cs typeface="Tahoma"/>
              </a:rPr>
              <a:t>user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5">
                <a:latin typeface="Tahoma"/>
                <a:cs typeface="Tahoma"/>
              </a:rPr>
              <a:t>context</a:t>
            </a:r>
            <a:endParaRPr sz="18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800">
                <a:latin typeface="Tahoma"/>
                <a:cs typeface="Tahoma"/>
              </a:rPr>
              <a:t>Some </a:t>
            </a:r>
            <a:r>
              <a:rPr dirty="0" sz="1800" spc="-10">
                <a:latin typeface="Tahoma"/>
                <a:cs typeface="Tahoma"/>
              </a:rPr>
              <a:t>APIs are </a:t>
            </a:r>
            <a:r>
              <a:rPr dirty="0" sz="1800" spc="-5">
                <a:latin typeface="Tahoma"/>
                <a:cs typeface="Tahoma"/>
              </a:rPr>
              <a:t>not supported </a:t>
            </a:r>
            <a:r>
              <a:rPr dirty="0" sz="1800" spc="-20">
                <a:latin typeface="Tahoma"/>
                <a:cs typeface="Tahoma"/>
              </a:rPr>
              <a:t>(e.g., </a:t>
            </a:r>
            <a:r>
              <a:rPr dirty="0" sz="1800" spc="-5">
                <a:latin typeface="Tahoma"/>
                <a:cs typeface="Tahoma"/>
              </a:rPr>
              <a:t>search users, </a:t>
            </a:r>
            <a:r>
              <a:rPr dirty="0" sz="1800">
                <a:latin typeface="Tahoma"/>
                <a:cs typeface="Tahoma"/>
              </a:rPr>
              <a:t>post </a:t>
            </a:r>
            <a:r>
              <a:rPr dirty="0" sz="1800" spc="-5">
                <a:latin typeface="Tahoma"/>
                <a:cs typeface="Tahoma"/>
              </a:rPr>
              <a:t>tweets,</a:t>
            </a:r>
            <a:r>
              <a:rPr dirty="0" sz="1800" spc="8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etc.)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8" y="253745"/>
            <a:ext cx="158343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253745"/>
            <a:ext cx="908304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6380" y="253745"/>
            <a:ext cx="76047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59635" y="253745"/>
            <a:ext cx="908303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50720" y="253745"/>
            <a:ext cx="4505706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>
                <a:solidFill>
                  <a:srgbClr val="1F487C"/>
                </a:solidFill>
              </a:rPr>
              <a:t>API </a:t>
            </a:r>
            <a:r>
              <a:rPr dirty="0" spc="-5">
                <a:solidFill>
                  <a:srgbClr val="1F487C"/>
                </a:solidFill>
              </a:rPr>
              <a:t>1.1’s</a:t>
            </a:r>
            <a:r>
              <a:rPr dirty="0" spc="-90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Authentication</a:t>
            </a:r>
          </a:p>
        </p:txBody>
      </p:sp>
      <p:sp>
        <p:nvSpPr>
          <p:cNvPr id="9" name="object 9"/>
          <p:cNvSpPr/>
          <p:nvPr/>
        </p:nvSpPr>
        <p:spPr>
          <a:xfrm>
            <a:off x="8145983" y="73499"/>
            <a:ext cx="860673" cy="857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85444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Developer </a:t>
            </a:r>
            <a:r>
              <a:rPr dirty="0">
                <a:solidFill>
                  <a:srgbClr val="1F487C"/>
                </a:solidFill>
              </a:rPr>
              <a:t>API</a:t>
            </a:r>
            <a:r>
              <a:rPr dirty="0" spc="-100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Console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1855" y="5958794"/>
            <a:ext cx="53867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35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Calibri"/>
                <a:cs typeface="Calibri"/>
              </a:rPr>
              <a:t>https://dev.twitter.com/rest/tools/console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06" y="953260"/>
            <a:ext cx="8670036" cy="5174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1977" y="1146365"/>
            <a:ext cx="8286800" cy="4792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999"/>
            <a:ext cx="8034655" cy="4792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006FC0"/>
                </a:solidFill>
                <a:latin typeface="Tahoma"/>
                <a:cs typeface="Tahoma"/>
              </a:rPr>
              <a:t>GET</a:t>
            </a:r>
            <a:r>
              <a:rPr dirty="0" sz="2200" spc="-9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Tahoma"/>
                <a:cs typeface="Tahoma"/>
              </a:rPr>
              <a:t>followers/ids</a:t>
            </a:r>
            <a:endParaRPr sz="2200">
              <a:latin typeface="Tahoma"/>
              <a:cs typeface="Tahoma"/>
            </a:endParaRPr>
          </a:p>
          <a:p>
            <a:pPr lvl="1" marL="755650" indent="-285750">
              <a:lnSpc>
                <a:spcPts val="2270"/>
              </a:lnSpc>
              <a:spcBef>
                <a:spcPts val="37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30">
                <a:latin typeface="Tahoma"/>
                <a:cs typeface="Tahoma"/>
              </a:rPr>
              <a:t>e.g.,</a:t>
            </a:r>
            <a:r>
              <a:rPr dirty="0" sz="1900" spc="-40">
                <a:latin typeface="Tahoma"/>
                <a:cs typeface="Tahoma"/>
              </a:rPr>
              <a:t> </a:t>
            </a:r>
            <a:r>
              <a:rPr dirty="0" sz="1900">
                <a:latin typeface="Consolas"/>
                <a:cs typeface="Consolas"/>
              </a:rPr>
              <a:t>https://api.twitter.com/1.1/followers/ids.json?</a:t>
            </a:r>
            <a:endParaRPr sz="1900">
              <a:latin typeface="Consolas"/>
              <a:cs typeface="Consolas"/>
            </a:endParaRPr>
          </a:p>
          <a:p>
            <a:pPr marL="755650">
              <a:lnSpc>
                <a:spcPts val="2270"/>
              </a:lnSpc>
            </a:pPr>
            <a:r>
              <a:rPr dirty="0" sz="1900" b="1">
                <a:latin typeface="Consolas"/>
                <a:cs typeface="Consolas"/>
              </a:rPr>
              <a:t>screen_name</a:t>
            </a:r>
            <a:r>
              <a:rPr dirty="0" sz="1900">
                <a:latin typeface="Consolas"/>
                <a:cs typeface="Consolas"/>
              </a:rPr>
              <a:t>=</a:t>
            </a:r>
            <a:r>
              <a:rPr dirty="0" sz="1900" b="1">
                <a:solidFill>
                  <a:srgbClr val="E36C09"/>
                </a:solidFill>
                <a:latin typeface="Consolas"/>
                <a:cs typeface="Consolas"/>
              </a:rPr>
              <a:t>chronolf</a:t>
            </a:r>
            <a:r>
              <a:rPr dirty="0" sz="1900">
                <a:latin typeface="Consolas"/>
                <a:cs typeface="Consolas"/>
              </a:rPr>
              <a:t>&amp;</a:t>
            </a:r>
            <a:r>
              <a:rPr dirty="0" sz="1900" b="1">
                <a:latin typeface="Consolas"/>
                <a:cs typeface="Consolas"/>
              </a:rPr>
              <a:t>cursor</a:t>
            </a:r>
            <a:r>
              <a:rPr dirty="0" sz="1900">
                <a:latin typeface="Consolas"/>
                <a:cs typeface="Consolas"/>
              </a:rPr>
              <a:t>=</a:t>
            </a:r>
            <a:r>
              <a:rPr dirty="0" sz="1900" b="1">
                <a:solidFill>
                  <a:srgbClr val="E36C09"/>
                </a:solidFill>
                <a:latin typeface="Consolas"/>
                <a:cs typeface="Consolas"/>
              </a:rPr>
              <a:t>-1</a:t>
            </a:r>
            <a:r>
              <a:rPr dirty="0" sz="1900">
                <a:latin typeface="Consolas"/>
                <a:cs typeface="Consolas"/>
              </a:rPr>
              <a:t>&amp;</a:t>
            </a:r>
            <a:r>
              <a:rPr dirty="0" sz="1900" b="1">
                <a:latin typeface="Consolas"/>
                <a:cs typeface="Consolas"/>
              </a:rPr>
              <a:t>count</a:t>
            </a:r>
            <a:r>
              <a:rPr dirty="0" sz="1900">
                <a:latin typeface="Consolas"/>
                <a:cs typeface="Consolas"/>
              </a:rPr>
              <a:t>=</a:t>
            </a:r>
            <a:r>
              <a:rPr dirty="0" sz="1900" b="1">
                <a:solidFill>
                  <a:srgbClr val="E36C09"/>
                </a:solidFill>
                <a:latin typeface="Consolas"/>
                <a:cs typeface="Consolas"/>
              </a:rPr>
              <a:t>100</a:t>
            </a:r>
            <a:endParaRPr sz="19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11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solidFill>
                  <a:srgbClr val="C00000"/>
                </a:solidFill>
                <a:latin typeface="Tahoma"/>
                <a:cs typeface="Tahoma"/>
              </a:rPr>
              <a:t>screen_name/user_id</a:t>
            </a:r>
            <a:endParaRPr sz="19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spc="-5">
                <a:latin typeface="Tahoma"/>
                <a:cs typeface="Tahoma"/>
              </a:rPr>
              <a:t>The screen_name/user_id of the user </a:t>
            </a:r>
            <a:r>
              <a:rPr dirty="0" sz="1700" spc="-10">
                <a:latin typeface="Tahoma"/>
                <a:cs typeface="Tahoma"/>
              </a:rPr>
              <a:t>for </a:t>
            </a:r>
            <a:r>
              <a:rPr dirty="0" sz="1700" spc="-5">
                <a:latin typeface="Tahoma"/>
                <a:cs typeface="Tahoma"/>
              </a:rPr>
              <a:t>whom to return results</a:t>
            </a:r>
            <a:r>
              <a:rPr dirty="0" sz="1700" spc="140">
                <a:latin typeface="Tahoma"/>
                <a:cs typeface="Tahoma"/>
              </a:rPr>
              <a:t> </a:t>
            </a:r>
            <a:r>
              <a:rPr dirty="0" sz="1700" spc="-65">
                <a:latin typeface="Tahoma"/>
                <a:cs typeface="Tahoma"/>
              </a:rPr>
              <a:t>for.</a:t>
            </a:r>
            <a:endParaRPr sz="17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solidFill>
                  <a:srgbClr val="C00000"/>
                </a:solidFill>
                <a:latin typeface="Tahoma"/>
                <a:cs typeface="Tahoma"/>
              </a:rPr>
              <a:t>cursor</a:t>
            </a:r>
            <a:endParaRPr sz="1900">
              <a:latin typeface="Tahoma"/>
              <a:cs typeface="Tahoma"/>
            </a:endParaRPr>
          </a:p>
          <a:p>
            <a:pPr lvl="2" marL="1155700" marR="18542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spc="-5">
                <a:latin typeface="Tahoma"/>
                <a:cs typeface="Tahoma"/>
              </a:rPr>
              <a:t>Cause the list of connections to be </a:t>
            </a:r>
            <a:r>
              <a:rPr dirty="0" sz="1700" spc="-10">
                <a:latin typeface="Tahoma"/>
                <a:cs typeface="Tahoma"/>
              </a:rPr>
              <a:t>broken </a:t>
            </a:r>
            <a:r>
              <a:rPr dirty="0" sz="1700" spc="-5">
                <a:latin typeface="Tahoma"/>
                <a:cs typeface="Tahoma"/>
              </a:rPr>
              <a:t>into pages of no more than  5000 IDs at a</a:t>
            </a:r>
            <a:r>
              <a:rPr dirty="0" sz="1700" spc="-55">
                <a:latin typeface="Tahoma"/>
                <a:cs typeface="Tahoma"/>
              </a:rPr>
              <a:t> </a:t>
            </a:r>
            <a:r>
              <a:rPr dirty="0" sz="1700" spc="-5">
                <a:latin typeface="Tahoma"/>
                <a:cs typeface="Tahoma"/>
              </a:rPr>
              <a:t>time.</a:t>
            </a:r>
            <a:endParaRPr sz="17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spc="-5">
                <a:latin typeface="Tahoma"/>
                <a:cs typeface="Tahoma"/>
              </a:rPr>
              <a:t>If no cursor is </a:t>
            </a:r>
            <a:r>
              <a:rPr dirty="0" sz="1700" spc="-10">
                <a:latin typeface="Tahoma"/>
                <a:cs typeface="Tahoma"/>
              </a:rPr>
              <a:t>provided, </a:t>
            </a:r>
            <a:r>
              <a:rPr dirty="0" sz="1700" spc="-5">
                <a:latin typeface="Tahoma"/>
                <a:cs typeface="Tahoma"/>
              </a:rPr>
              <a:t>a </a:t>
            </a:r>
            <a:r>
              <a:rPr dirty="0" sz="1700" spc="-10">
                <a:latin typeface="Tahoma"/>
                <a:cs typeface="Tahoma"/>
              </a:rPr>
              <a:t>value </a:t>
            </a:r>
            <a:r>
              <a:rPr dirty="0" sz="1700" spc="-5">
                <a:latin typeface="Tahoma"/>
                <a:cs typeface="Tahoma"/>
              </a:rPr>
              <a:t>of -1 (first page) will be</a:t>
            </a:r>
            <a:r>
              <a:rPr dirty="0" sz="1700" spc="190">
                <a:latin typeface="Tahoma"/>
                <a:cs typeface="Tahoma"/>
              </a:rPr>
              <a:t> </a:t>
            </a:r>
            <a:r>
              <a:rPr dirty="0" sz="1700" spc="-5">
                <a:latin typeface="Tahoma"/>
                <a:cs typeface="Tahoma"/>
              </a:rPr>
              <a:t>assumed.</a:t>
            </a:r>
            <a:endParaRPr sz="17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solidFill>
                  <a:srgbClr val="C00000"/>
                </a:solidFill>
                <a:latin typeface="Tahoma"/>
                <a:cs typeface="Tahoma"/>
              </a:rPr>
              <a:t>stringify_ids</a:t>
            </a:r>
            <a:endParaRPr sz="1900">
              <a:latin typeface="Tahoma"/>
              <a:cs typeface="Tahoma"/>
            </a:endParaRPr>
          </a:p>
          <a:p>
            <a:pPr lvl="2" marL="1155700" marR="508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spc="-10">
                <a:latin typeface="Tahoma"/>
                <a:cs typeface="Tahoma"/>
              </a:rPr>
              <a:t>Many programming </a:t>
            </a:r>
            <a:r>
              <a:rPr dirty="0" sz="1700" spc="-5">
                <a:latin typeface="Tahoma"/>
                <a:cs typeface="Tahoma"/>
              </a:rPr>
              <a:t>environments will not consume our </a:t>
            </a:r>
            <a:r>
              <a:rPr dirty="0" sz="1700" spc="-40">
                <a:latin typeface="Tahoma"/>
                <a:cs typeface="Tahoma"/>
              </a:rPr>
              <a:t>Tweet </a:t>
            </a:r>
            <a:r>
              <a:rPr dirty="0" sz="1700" spc="-5">
                <a:latin typeface="Tahoma"/>
                <a:cs typeface="Tahoma"/>
              </a:rPr>
              <a:t>IDs due  to their size. </a:t>
            </a:r>
            <a:r>
              <a:rPr dirty="0" sz="1700" spc="-10">
                <a:latin typeface="Tahoma"/>
                <a:cs typeface="Tahoma"/>
              </a:rPr>
              <a:t>Provide </a:t>
            </a:r>
            <a:r>
              <a:rPr dirty="0" sz="1700" spc="-5">
                <a:latin typeface="Tahoma"/>
                <a:cs typeface="Tahoma"/>
              </a:rPr>
              <a:t>this option to </a:t>
            </a:r>
            <a:r>
              <a:rPr dirty="0" sz="1700" spc="-10">
                <a:latin typeface="Tahoma"/>
                <a:cs typeface="Tahoma"/>
              </a:rPr>
              <a:t>have </a:t>
            </a:r>
            <a:r>
              <a:rPr dirty="0" sz="1700" spc="-5">
                <a:latin typeface="Tahoma"/>
                <a:cs typeface="Tahoma"/>
              </a:rPr>
              <a:t>IDs returned as strings</a:t>
            </a:r>
            <a:r>
              <a:rPr dirty="0" sz="1700" spc="175">
                <a:latin typeface="Tahoma"/>
                <a:cs typeface="Tahoma"/>
              </a:rPr>
              <a:t> </a:t>
            </a:r>
            <a:r>
              <a:rPr dirty="0" sz="1700" spc="-5">
                <a:latin typeface="Tahoma"/>
                <a:cs typeface="Tahoma"/>
              </a:rPr>
              <a:t>instead.</a:t>
            </a:r>
            <a:endParaRPr sz="17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900" spc="-5">
                <a:solidFill>
                  <a:srgbClr val="C00000"/>
                </a:solidFill>
                <a:latin typeface="Tahoma"/>
                <a:cs typeface="Tahoma"/>
              </a:rPr>
              <a:t>count</a:t>
            </a:r>
            <a:endParaRPr sz="1900">
              <a:latin typeface="Tahoma"/>
              <a:cs typeface="Tahoma"/>
            </a:endParaRPr>
          </a:p>
          <a:p>
            <a:pPr lvl="2" marL="11557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spc="-10">
                <a:latin typeface="Tahoma"/>
                <a:cs typeface="Tahoma"/>
              </a:rPr>
              <a:t>Specify </a:t>
            </a:r>
            <a:r>
              <a:rPr dirty="0" sz="1700" spc="-5">
                <a:latin typeface="Tahoma"/>
                <a:cs typeface="Tahoma"/>
              </a:rPr>
              <a:t>the number of IDs attempt </a:t>
            </a:r>
            <a:r>
              <a:rPr dirty="0" sz="1700" spc="-10">
                <a:latin typeface="Tahoma"/>
                <a:cs typeface="Tahoma"/>
              </a:rPr>
              <a:t>retrieval, </a:t>
            </a:r>
            <a:r>
              <a:rPr dirty="0" sz="1700" spc="-5">
                <a:latin typeface="Tahoma"/>
                <a:cs typeface="Tahoma"/>
              </a:rPr>
              <a:t>up to 5000 per</a:t>
            </a:r>
            <a:r>
              <a:rPr dirty="0" sz="1700" spc="145">
                <a:latin typeface="Tahoma"/>
                <a:cs typeface="Tahoma"/>
              </a:rPr>
              <a:t> </a:t>
            </a:r>
            <a:r>
              <a:rPr dirty="0" sz="1700" spc="-5">
                <a:latin typeface="Tahoma"/>
                <a:cs typeface="Tahoma"/>
              </a:rPr>
              <a:t>request.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1" y="253745"/>
            <a:ext cx="378332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1F487C"/>
                </a:solidFill>
              </a:rPr>
              <a:t>API</a:t>
            </a:r>
            <a:r>
              <a:rPr dirty="0" spc="-10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Examples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Exploring the Twitter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>
                <a:solidFill>
                  <a:srgbClr val="1F487C"/>
                </a:solidFill>
              </a:rPr>
              <a:t>API</a:t>
            </a:r>
          </a:p>
        </p:txBody>
      </p:sp>
      <p:sp>
        <p:nvSpPr>
          <p:cNvPr id="3" name="object 3"/>
          <p:cNvSpPr/>
          <p:nvPr/>
        </p:nvSpPr>
        <p:spPr>
          <a:xfrm>
            <a:off x="167639" y="881632"/>
            <a:ext cx="6311646" cy="5613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0222" y="1074610"/>
            <a:ext cx="5929348" cy="523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85912" y="1080173"/>
            <a:ext cx="1214755" cy="428625"/>
          </a:xfrm>
          <a:custGeom>
            <a:avLst/>
            <a:gdLst/>
            <a:ahLst/>
            <a:cxnLst/>
            <a:rect l="l" t="t" r="r" b="b"/>
            <a:pathLst>
              <a:path w="1214755" h="428625">
                <a:moveTo>
                  <a:pt x="0" y="45554"/>
                </a:moveTo>
                <a:lnTo>
                  <a:pt x="3580" y="27823"/>
                </a:lnTo>
                <a:lnTo>
                  <a:pt x="13342" y="13342"/>
                </a:lnTo>
                <a:lnTo>
                  <a:pt x="27823" y="3580"/>
                </a:lnTo>
                <a:lnTo>
                  <a:pt x="45554" y="0"/>
                </a:lnTo>
                <a:lnTo>
                  <a:pt x="1168882" y="0"/>
                </a:lnTo>
                <a:lnTo>
                  <a:pt x="1186621" y="3580"/>
                </a:lnTo>
                <a:lnTo>
                  <a:pt x="1201105" y="13342"/>
                </a:lnTo>
                <a:lnTo>
                  <a:pt x="1210869" y="27823"/>
                </a:lnTo>
                <a:lnTo>
                  <a:pt x="1214450" y="45554"/>
                </a:lnTo>
                <a:lnTo>
                  <a:pt x="1214450" y="383070"/>
                </a:lnTo>
                <a:lnTo>
                  <a:pt x="1210869" y="400801"/>
                </a:lnTo>
                <a:lnTo>
                  <a:pt x="1201105" y="415282"/>
                </a:lnTo>
                <a:lnTo>
                  <a:pt x="1186621" y="425044"/>
                </a:lnTo>
                <a:lnTo>
                  <a:pt x="1168882" y="428624"/>
                </a:lnTo>
                <a:lnTo>
                  <a:pt x="45554" y="428624"/>
                </a:lnTo>
                <a:lnTo>
                  <a:pt x="27823" y="425044"/>
                </a:lnTo>
                <a:lnTo>
                  <a:pt x="13342" y="415282"/>
                </a:lnTo>
                <a:lnTo>
                  <a:pt x="3580" y="400801"/>
                </a:lnTo>
                <a:lnTo>
                  <a:pt x="0" y="383070"/>
                </a:lnTo>
                <a:lnTo>
                  <a:pt x="0" y="4555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98787" y="1164920"/>
            <a:ext cx="722630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OAuth</a:t>
            </a:r>
            <a:r>
              <a:rPr dirty="0" sz="1600" spc="-1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420" y="2633510"/>
            <a:ext cx="1500505" cy="142875"/>
          </a:xfrm>
          <a:custGeom>
            <a:avLst/>
            <a:gdLst/>
            <a:ahLst/>
            <a:cxnLst/>
            <a:rect l="l" t="t" r="r" b="b"/>
            <a:pathLst>
              <a:path w="1500504" h="142875">
                <a:moveTo>
                  <a:pt x="0" y="45974"/>
                </a:moveTo>
                <a:lnTo>
                  <a:pt x="3613" y="28080"/>
                </a:lnTo>
                <a:lnTo>
                  <a:pt x="13466" y="13466"/>
                </a:lnTo>
                <a:lnTo>
                  <a:pt x="28080" y="3613"/>
                </a:lnTo>
                <a:lnTo>
                  <a:pt x="45974" y="0"/>
                </a:lnTo>
                <a:lnTo>
                  <a:pt x="1454226" y="0"/>
                </a:lnTo>
                <a:lnTo>
                  <a:pt x="1472119" y="3613"/>
                </a:lnTo>
                <a:lnTo>
                  <a:pt x="1486733" y="13466"/>
                </a:lnTo>
                <a:lnTo>
                  <a:pt x="1496586" y="28080"/>
                </a:lnTo>
                <a:lnTo>
                  <a:pt x="1500200" y="45974"/>
                </a:lnTo>
                <a:lnTo>
                  <a:pt x="1500200" y="96901"/>
                </a:lnTo>
                <a:lnTo>
                  <a:pt x="1496586" y="114794"/>
                </a:lnTo>
                <a:lnTo>
                  <a:pt x="1486733" y="129408"/>
                </a:lnTo>
                <a:lnTo>
                  <a:pt x="1472119" y="139261"/>
                </a:lnTo>
                <a:lnTo>
                  <a:pt x="1454226" y="142875"/>
                </a:lnTo>
                <a:lnTo>
                  <a:pt x="45974" y="142875"/>
                </a:lnTo>
                <a:lnTo>
                  <a:pt x="28080" y="139261"/>
                </a:lnTo>
                <a:lnTo>
                  <a:pt x="13466" y="129408"/>
                </a:lnTo>
                <a:lnTo>
                  <a:pt x="3613" y="114794"/>
                </a:lnTo>
                <a:lnTo>
                  <a:pt x="0" y="96901"/>
                </a:lnTo>
                <a:lnTo>
                  <a:pt x="0" y="4597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24666" y="2569209"/>
            <a:ext cx="82232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user</a:t>
            </a:r>
            <a:r>
              <a:rPr dirty="0" sz="1600" spc="-7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limit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4420" y="5516536"/>
            <a:ext cx="2572385" cy="770255"/>
          </a:xfrm>
          <a:custGeom>
            <a:avLst/>
            <a:gdLst/>
            <a:ahLst/>
            <a:cxnLst/>
            <a:rect l="l" t="t" r="r" b="b"/>
            <a:pathLst>
              <a:path w="2572385" h="770254">
                <a:moveTo>
                  <a:pt x="0" y="53949"/>
                </a:moveTo>
                <a:lnTo>
                  <a:pt x="4239" y="32950"/>
                </a:lnTo>
                <a:lnTo>
                  <a:pt x="15801" y="15801"/>
                </a:lnTo>
                <a:lnTo>
                  <a:pt x="32950" y="4239"/>
                </a:lnTo>
                <a:lnTo>
                  <a:pt x="53949" y="0"/>
                </a:lnTo>
                <a:lnTo>
                  <a:pt x="2517825" y="0"/>
                </a:lnTo>
                <a:lnTo>
                  <a:pt x="2538822" y="4239"/>
                </a:lnTo>
                <a:lnTo>
                  <a:pt x="2555967" y="15801"/>
                </a:lnTo>
                <a:lnTo>
                  <a:pt x="2567524" y="32950"/>
                </a:lnTo>
                <a:lnTo>
                  <a:pt x="2571762" y="53949"/>
                </a:lnTo>
                <a:lnTo>
                  <a:pt x="2571762" y="716038"/>
                </a:lnTo>
                <a:lnTo>
                  <a:pt x="2567524" y="737037"/>
                </a:lnTo>
                <a:lnTo>
                  <a:pt x="2555967" y="754186"/>
                </a:lnTo>
                <a:lnTo>
                  <a:pt x="2538822" y="765748"/>
                </a:lnTo>
                <a:lnTo>
                  <a:pt x="2517825" y="769988"/>
                </a:lnTo>
                <a:lnTo>
                  <a:pt x="53949" y="769988"/>
                </a:lnTo>
                <a:lnTo>
                  <a:pt x="32950" y="765748"/>
                </a:lnTo>
                <a:lnTo>
                  <a:pt x="15801" y="754186"/>
                </a:lnTo>
                <a:lnTo>
                  <a:pt x="4239" y="737037"/>
                </a:lnTo>
                <a:lnTo>
                  <a:pt x="0" y="716038"/>
                </a:lnTo>
                <a:lnTo>
                  <a:pt x="0" y="5394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8809" y="3751745"/>
            <a:ext cx="4481195" cy="2677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8809" y="3751745"/>
            <a:ext cx="4481195" cy="2677795"/>
          </a:xfrm>
          <a:custGeom>
            <a:avLst/>
            <a:gdLst/>
            <a:ahLst/>
            <a:cxnLst/>
            <a:rect l="l" t="t" r="r" b="b"/>
            <a:pathLst>
              <a:path w="4481195" h="2677795">
                <a:moveTo>
                  <a:pt x="0" y="0"/>
                </a:moveTo>
                <a:lnTo>
                  <a:pt x="4480915" y="0"/>
                </a:lnTo>
                <a:lnTo>
                  <a:pt x="4480915" y="2677655"/>
                </a:lnTo>
                <a:lnTo>
                  <a:pt x="0" y="26776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48809" y="3751745"/>
            <a:ext cx="4481195" cy="2677795"/>
          </a:xfrm>
          <a:custGeom>
            <a:avLst/>
            <a:gdLst/>
            <a:ahLst/>
            <a:cxnLst/>
            <a:rect l="l" t="t" r="r" b="b"/>
            <a:pathLst>
              <a:path w="4481195" h="2677795">
                <a:moveTo>
                  <a:pt x="0" y="0"/>
                </a:moveTo>
                <a:lnTo>
                  <a:pt x="4480915" y="0"/>
                </a:lnTo>
                <a:lnTo>
                  <a:pt x="4480915" y="2677655"/>
                </a:lnTo>
                <a:lnTo>
                  <a:pt x="0" y="26776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27550" y="3747681"/>
            <a:ext cx="123189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4723384" y="3960964"/>
            <a:ext cx="1892935" cy="1388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9550" marR="692785" indent="-197485">
              <a:lnSpc>
                <a:spcPct val="80000"/>
              </a:lnSpc>
            </a:pPr>
            <a:r>
              <a:rPr dirty="0" sz="1400" spc="-5" b="1">
                <a:latin typeface="Consolas"/>
                <a:cs typeface="Consolas"/>
              </a:rPr>
              <a:t>"</a:t>
            </a:r>
            <a:r>
              <a:rPr dirty="0" sz="1400" spc="-5" b="1">
                <a:solidFill>
                  <a:srgbClr val="C00000"/>
                </a:solidFill>
                <a:latin typeface="Consolas"/>
                <a:cs typeface="Consolas"/>
              </a:rPr>
              <a:t>ids</a:t>
            </a:r>
            <a:r>
              <a:rPr dirty="0" sz="1400" spc="-5" b="1">
                <a:latin typeface="Consolas"/>
                <a:cs typeface="Consolas"/>
              </a:rPr>
              <a:t>": [  </a:t>
            </a:r>
            <a:r>
              <a:rPr dirty="0" sz="1400" spc="-10" b="1">
                <a:latin typeface="Consolas"/>
                <a:cs typeface="Consolas"/>
              </a:rPr>
              <a:t>100</a:t>
            </a:r>
            <a:r>
              <a:rPr dirty="0" sz="1400" b="1">
                <a:latin typeface="Consolas"/>
                <a:cs typeface="Consolas"/>
              </a:rPr>
              <a:t>2</a:t>
            </a:r>
            <a:r>
              <a:rPr dirty="0" sz="1400" spc="0" b="1">
                <a:latin typeface="Consolas"/>
                <a:cs typeface="Consolas"/>
              </a:rPr>
              <a:t>5</a:t>
            </a:r>
            <a:r>
              <a:rPr dirty="0" sz="1400" b="1">
                <a:latin typeface="Consolas"/>
                <a:cs typeface="Consolas"/>
              </a:rPr>
              <a:t>7050,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ts val="1175"/>
              </a:lnSpc>
            </a:pPr>
            <a:r>
              <a:rPr dirty="0" sz="1400" b="1">
                <a:latin typeface="Consolas"/>
                <a:cs typeface="Consolas"/>
              </a:rPr>
              <a:t>2953899902,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ts val="1345"/>
              </a:lnSpc>
            </a:pPr>
            <a:r>
              <a:rPr dirty="0" sz="1400" b="1">
                <a:latin typeface="Consolas"/>
                <a:cs typeface="Consolas"/>
              </a:rPr>
              <a:t>1909216723,</a:t>
            </a:r>
            <a:endParaRPr sz="1400">
              <a:latin typeface="Consolas"/>
              <a:cs typeface="Consolas"/>
            </a:endParaRPr>
          </a:p>
          <a:p>
            <a:pPr marL="209550" marR="5080">
              <a:lnSpc>
                <a:spcPct val="80000"/>
              </a:lnSpc>
              <a:spcBef>
                <a:spcPts val="165"/>
              </a:spcBef>
            </a:pPr>
            <a:r>
              <a:rPr dirty="0" sz="1400" spc="-5" b="1">
                <a:solidFill>
                  <a:srgbClr val="E36C09"/>
                </a:solidFill>
                <a:latin typeface="Consolas"/>
                <a:cs typeface="Consolas"/>
              </a:rPr>
              <a:t>. . .</a:t>
            </a:r>
            <a:r>
              <a:rPr dirty="0" sz="1400" spc="-45" b="1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36C09"/>
                </a:solidFill>
                <a:latin typeface="Consolas"/>
                <a:cs typeface="Consolas"/>
              </a:rPr>
              <a:t>&lt;truncated&gt;  </a:t>
            </a:r>
            <a:r>
              <a:rPr dirty="0" sz="1400" b="1">
                <a:latin typeface="Consolas"/>
                <a:cs typeface="Consolas"/>
              </a:rPr>
              <a:t>1588773776,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ts val="1175"/>
              </a:lnSpc>
            </a:pPr>
            <a:r>
              <a:rPr dirty="0" sz="1400" b="1">
                <a:latin typeface="Consolas"/>
                <a:cs typeface="Consolas"/>
              </a:rPr>
              <a:t>390950920,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ts val="1510"/>
              </a:lnSpc>
            </a:pPr>
            <a:r>
              <a:rPr dirty="0" sz="1400" b="1">
                <a:latin typeface="Consolas"/>
                <a:cs typeface="Consolas"/>
              </a:rPr>
              <a:t>371185751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23384" y="5283275"/>
            <a:ext cx="220979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latin typeface="Consolas"/>
                <a:cs typeface="Consolas"/>
              </a:rPr>
              <a:t>]</a:t>
            </a:r>
            <a:r>
              <a:rPr dirty="0" sz="1400" spc="-5" b="1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23384" y="5453893"/>
            <a:ext cx="3469640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next_cursor</a:t>
            </a:r>
            <a:r>
              <a:rPr dirty="0" sz="1400" b="1">
                <a:latin typeface="Consolas"/>
                <a:cs typeface="Consolas"/>
              </a:rPr>
              <a:t>":</a:t>
            </a:r>
            <a:r>
              <a:rPr dirty="0" sz="1400" spc="30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1443144968453158000,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3384" y="5624514"/>
            <a:ext cx="4060190" cy="577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0"/>
              </a:lnSpc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next_cursor_str</a:t>
            </a:r>
            <a:r>
              <a:rPr dirty="0" sz="1400" b="1">
                <a:latin typeface="Consolas"/>
                <a:cs typeface="Consolas"/>
              </a:rPr>
              <a:t>":</a:t>
            </a:r>
            <a:r>
              <a:rPr dirty="0" sz="1400" spc="55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"1443144968453157950",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345"/>
              </a:lnSpc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previous_cursor</a:t>
            </a:r>
            <a:r>
              <a:rPr dirty="0" sz="1400" b="1">
                <a:latin typeface="Consolas"/>
                <a:cs typeface="Consolas"/>
              </a:rPr>
              <a:t>":</a:t>
            </a:r>
            <a:r>
              <a:rPr dirty="0" sz="1400" spc="-15" b="1">
                <a:latin typeface="Consolas"/>
                <a:cs typeface="Consolas"/>
              </a:rPr>
              <a:t> </a:t>
            </a:r>
            <a:r>
              <a:rPr dirty="0" sz="1400" spc="-5" b="1">
                <a:latin typeface="Consolas"/>
                <a:cs typeface="Consolas"/>
              </a:rPr>
              <a:t>0,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510"/>
              </a:lnSpc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previous_cursor_str</a:t>
            </a:r>
            <a:r>
              <a:rPr dirty="0" sz="1400" b="1">
                <a:latin typeface="Consolas"/>
                <a:cs typeface="Consolas"/>
              </a:rPr>
              <a:t>": </a:t>
            </a:r>
            <a:r>
              <a:rPr dirty="0" sz="1400" spc="-5" b="1">
                <a:latin typeface="Consolas"/>
                <a:cs typeface="Consolas"/>
              </a:rPr>
              <a:t>"0"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7550" y="6136379"/>
            <a:ext cx="123189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615555" cy="2526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GE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dirty="0" sz="2400" spc="-10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friends/ids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ts val="239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Consolas"/>
                <a:cs typeface="Consolas"/>
              </a:rPr>
              <a:t>https://api.twitter.com/1.1/friends/ids.json?</a:t>
            </a:r>
            <a:endParaRPr sz="2000">
              <a:latin typeface="Consolas"/>
              <a:cs typeface="Consolas"/>
            </a:endParaRPr>
          </a:p>
          <a:p>
            <a:pPr marL="755650">
              <a:lnSpc>
                <a:spcPts val="2390"/>
              </a:lnSpc>
            </a:pPr>
            <a:r>
              <a:rPr dirty="0" sz="2000" spc="-5" b="1">
                <a:latin typeface="Consolas"/>
                <a:cs typeface="Consolas"/>
              </a:rPr>
              <a:t>screen_name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E36C09"/>
                </a:solidFill>
                <a:latin typeface="Consolas"/>
                <a:cs typeface="Consolas"/>
              </a:rPr>
              <a:t>chronolf</a:t>
            </a:r>
            <a:r>
              <a:rPr dirty="0" sz="2000" spc="-5">
                <a:latin typeface="Consolas"/>
                <a:cs typeface="Consolas"/>
              </a:rPr>
              <a:t>&amp;</a:t>
            </a:r>
            <a:r>
              <a:rPr dirty="0" sz="2000" spc="-5" b="1">
                <a:latin typeface="Consolas"/>
                <a:cs typeface="Consolas"/>
              </a:rPr>
              <a:t>cursor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E36C09"/>
                </a:solidFill>
                <a:latin typeface="Consolas"/>
                <a:cs typeface="Consolas"/>
              </a:rPr>
              <a:t>-1</a:t>
            </a:r>
            <a:r>
              <a:rPr dirty="0" sz="2000" spc="-5">
                <a:latin typeface="Consolas"/>
                <a:cs typeface="Consolas"/>
              </a:rPr>
              <a:t>&amp;</a:t>
            </a:r>
            <a:r>
              <a:rPr dirty="0" sz="2000" spc="-5" b="1">
                <a:latin typeface="Consolas"/>
                <a:cs typeface="Consolas"/>
              </a:rPr>
              <a:t>count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E36C09"/>
                </a:solidFill>
                <a:latin typeface="Consolas"/>
                <a:cs typeface="Consolas"/>
              </a:rPr>
              <a:t>100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GET</a:t>
            </a:r>
            <a:r>
              <a:rPr dirty="0" sz="2400" spc="-75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users/show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ts val="239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Consolas"/>
                <a:cs typeface="Consolas"/>
              </a:rPr>
              <a:t>https://api.twitter.com/1.1/users/show.json?</a:t>
            </a:r>
            <a:endParaRPr sz="2000">
              <a:latin typeface="Consolas"/>
              <a:cs typeface="Consolas"/>
            </a:endParaRPr>
          </a:p>
          <a:p>
            <a:pPr marL="755650">
              <a:lnSpc>
                <a:spcPts val="2390"/>
              </a:lnSpc>
            </a:pPr>
            <a:r>
              <a:rPr dirty="0" sz="2000" spc="-5" b="1">
                <a:latin typeface="Consolas"/>
                <a:cs typeface="Consolas"/>
              </a:rPr>
              <a:t>screen_name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E36C09"/>
                </a:solidFill>
                <a:latin typeface="Consolas"/>
                <a:cs typeface="Consolas"/>
              </a:rPr>
              <a:t>chronolf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1" y="253745"/>
            <a:ext cx="378332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>
                <a:solidFill>
                  <a:srgbClr val="1F487C"/>
                </a:solidFill>
              </a:rPr>
              <a:t>API</a:t>
            </a:r>
            <a:r>
              <a:rPr dirty="0" spc="-10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Examples</a:t>
            </a:r>
          </a:p>
        </p:txBody>
      </p:sp>
      <p:sp>
        <p:nvSpPr>
          <p:cNvPr id="5" name="object 5"/>
          <p:cNvSpPr/>
          <p:nvPr/>
        </p:nvSpPr>
        <p:spPr>
          <a:xfrm>
            <a:off x="1142974" y="3786187"/>
            <a:ext cx="7358380" cy="2164080"/>
          </a:xfrm>
          <a:custGeom>
            <a:avLst/>
            <a:gdLst/>
            <a:ahLst/>
            <a:cxnLst/>
            <a:rect l="l" t="t" r="r" b="b"/>
            <a:pathLst>
              <a:path w="7358380" h="2164079">
                <a:moveTo>
                  <a:pt x="0" y="0"/>
                </a:moveTo>
                <a:lnTo>
                  <a:pt x="7358113" y="0"/>
                </a:lnTo>
                <a:lnTo>
                  <a:pt x="7358113" y="2163673"/>
                </a:lnTo>
                <a:lnTo>
                  <a:pt x="0" y="21636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2974" y="3786187"/>
            <a:ext cx="7358380" cy="2164080"/>
          </a:xfrm>
          <a:custGeom>
            <a:avLst/>
            <a:gdLst/>
            <a:ahLst/>
            <a:cxnLst/>
            <a:rect l="l" t="t" r="r" b="b"/>
            <a:pathLst>
              <a:path w="7358380" h="2164079">
                <a:moveTo>
                  <a:pt x="0" y="0"/>
                </a:moveTo>
                <a:lnTo>
                  <a:pt x="7358113" y="0"/>
                </a:lnTo>
                <a:lnTo>
                  <a:pt x="7358113" y="2163673"/>
                </a:lnTo>
                <a:lnTo>
                  <a:pt x="0" y="216367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34239" y="3782123"/>
            <a:ext cx="7167880" cy="210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0"/>
              </a:lnSpc>
            </a:pPr>
            <a:r>
              <a:rPr dirty="0" sz="1400" spc="-5" b="1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95580">
              <a:lnSpc>
                <a:spcPts val="1345"/>
              </a:lnSpc>
            </a:pPr>
            <a:r>
              <a:rPr dirty="0" sz="1400" spc="-5" b="1">
                <a:latin typeface="Consolas"/>
                <a:cs typeface="Consolas"/>
              </a:rPr>
              <a:t>"</a:t>
            </a:r>
            <a:r>
              <a:rPr dirty="0" sz="1400" spc="-5" b="1">
                <a:solidFill>
                  <a:srgbClr val="C00000"/>
                </a:solidFill>
                <a:latin typeface="Consolas"/>
                <a:cs typeface="Consolas"/>
              </a:rPr>
              <a:t>id</a:t>
            </a:r>
            <a:r>
              <a:rPr dirty="0" sz="1400" spc="-5" b="1">
                <a:latin typeface="Consolas"/>
                <a:cs typeface="Consolas"/>
              </a:rPr>
              <a:t>":</a:t>
            </a:r>
            <a:r>
              <a:rPr dirty="0" sz="1400" spc="-45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30634976,</a:t>
            </a:r>
            <a:endParaRPr sz="1400">
              <a:latin typeface="Consolas"/>
              <a:cs typeface="Consolas"/>
            </a:endParaRPr>
          </a:p>
          <a:p>
            <a:pPr marL="195580" marR="4404995">
              <a:lnSpc>
                <a:spcPct val="80000"/>
              </a:lnSpc>
              <a:spcBef>
                <a:spcPts val="165"/>
              </a:spcBef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id_str</a:t>
            </a:r>
            <a:r>
              <a:rPr dirty="0" sz="1400" b="1">
                <a:latin typeface="Consolas"/>
                <a:cs typeface="Consolas"/>
              </a:rPr>
              <a:t>": "30634976",  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name</a:t>
            </a:r>
            <a:r>
              <a:rPr dirty="0" sz="1400" b="1">
                <a:latin typeface="Consolas"/>
                <a:cs typeface="Consolas"/>
              </a:rPr>
              <a:t>": "Shade",  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screen_name</a:t>
            </a:r>
            <a:r>
              <a:rPr dirty="0" sz="1400" b="1">
                <a:latin typeface="Consolas"/>
                <a:cs typeface="Consolas"/>
              </a:rPr>
              <a:t>":</a:t>
            </a:r>
            <a:r>
              <a:rPr dirty="0" sz="1400" spc="-5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"chronolf",</a:t>
            </a:r>
            <a:endParaRPr sz="1400">
              <a:latin typeface="Consolas"/>
              <a:cs typeface="Consolas"/>
            </a:endParaRPr>
          </a:p>
          <a:p>
            <a:pPr marL="195580">
              <a:lnSpc>
                <a:spcPts val="1175"/>
              </a:lnSpc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location</a:t>
            </a:r>
            <a:r>
              <a:rPr dirty="0" sz="1400" b="1">
                <a:latin typeface="Consolas"/>
                <a:cs typeface="Consolas"/>
              </a:rPr>
              <a:t>": "Ikoma-shi,</a:t>
            </a:r>
            <a:r>
              <a:rPr dirty="0" sz="1400" spc="-5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Nara",</a:t>
            </a:r>
            <a:endParaRPr sz="1400">
              <a:latin typeface="Consolas"/>
              <a:cs typeface="Consolas"/>
            </a:endParaRPr>
          </a:p>
          <a:p>
            <a:pPr indent="195580">
              <a:lnSpc>
                <a:spcPct val="80000"/>
              </a:lnSpc>
              <a:spcBef>
                <a:spcPts val="170"/>
              </a:spcBef>
            </a:pP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solidFill>
                  <a:srgbClr val="C00000"/>
                </a:solidFill>
                <a:latin typeface="Consolas"/>
                <a:cs typeface="Consolas"/>
              </a:rPr>
              <a:t>description</a:t>
            </a:r>
            <a:r>
              <a:rPr dirty="0" sz="1400" b="1">
                <a:latin typeface="Consolas"/>
                <a:cs typeface="Consolas"/>
              </a:rPr>
              <a:t>": </a:t>
            </a:r>
            <a:r>
              <a:rPr dirty="0" sz="1400" spc="-5" b="1">
                <a:latin typeface="Consolas"/>
                <a:cs typeface="Consolas"/>
              </a:rPr>
              <a:t>"M1 </a:t>
            </a:r>
            <a:r>
              <a:rPr dirty="0" sz="1400" b="1">
                <a:latin typeface="Consolas"/>
                <a:cs typeface="Consolas"/>
              </a:rPr>
              <a:t>student. </a:t>
            </a:r>
            <a:r>
              <a:rPr dirty="0" sz="1400" spc="-5" b="1">
                <a:latin typeface="Consolas"/>
                <a:cs typeface="Consolas"/>
              </a:rPr>
              <a:t>Tweet about life, </a:t>
            </a:r>
            <a:r>
              <a:rPr dirty="0" sz="1400" b="1">
                <a:latin typeface="Consolas"/>
                <a:cs typeface="Consolas"/>
              </a:rPr>
              <a:t>Japanese-related things,  </a:t>
            </a:r>
            <a:r>
              <a:rPr dirty="0" sz="1400" spc="-5" b="1">
                <a:latin typeface="Consolas"/>
                <a:cs typeface="Consolas"/>
              </a:rPr>
              <a:t>games and </a:t>
            </a:r>
            <a:r>
              <a:rPr dirty="0" sz="1400" b="1">
                <a:latin typeface="Consolas"/>
                <a:cs typeface="Consolas"/>
              </a:rPr>
              <a:t>technology. </a:t>
            </a:r>
            <a:r>
              <a:rPr dirty="0" sz="1400" spc="-5" b="1">
                <a:latin typeface="Consolas"/>
                <a:cs typeface="Consolas"/>
              </a:rPr>
              <a:t>STFX12, KU71, E67, CPE25. Now playing #FF14, #</a:t>
            </a:r>
            <a:r>
              <a:rPr dirty="0" sz="1400" spc="-5" b="1">
                <a:latin typeface="MS PGothic"/>
                <a:cs typeface="MS PGothic"/>
              </a:rPr>
              <a:t>パズド  ラ</a:t>
            </a:r>
            <a:r>
              <a:rPr dirty="0" sz="1400" spc="-5" b="1">
                <a:latin typeface="Consolas"/>
                <a:cs typeface="Consolas"/>
              </a:rPr>
              <a:t>,</a:t>
            </a:r>
            <a:r>
              <a:rPr dirty="0" sz="1400" spc="-80" b="1">
                <a:latin typeface="Consolas"/>
                <a:cs typeface="Consolas"/>
              </a:rPr>
              <a:t> </a:t>
            </a:r>
            <a:r>
              <a:rPr dirty="0" sz="1400" spc="-5" b="1">
                <a:latin typeface="Consolas"/>
                <a:cs typeface="Consolas"/>
              </a:rPr>
              <a:t>#</a:t>
            </a:r>
            <a:r>
              <a:rPr dirty="0" sz="1400" spc="-5" b="1">
                <a:latin typeface="MS PGothic"/>
                <a:cs typeface="MS PGothic"/>
              </a:rPr>
              <a:t>グラブル</a:t>
            </a:r>
            <a:r>
              <a:rPr dirty="0" sz="1400" spc="-5" b="1">
                <a:latin typeface="Consolas"/>
                <a:cs typeface="Consolas"/>
              </a:rPr>
              <a:t>.",</a:t>
            </a:r>
            <a:endParaRPr sz="1400">
              <a:latin typeface="Consolas"/>
              <a:cs typeface="Consolas"/>
            </a:endParaRPr>
          </a:p>
          <a:p>
            <a:pPr marL="195580">
              <a:lnSpc>
                <a:spcPts val="1175"/>
              </a:lnSpc>
            </a:pPr>
            <a:r>
              <a:rPr dirty="0" sz="1400" spc="-5" b="1">
                <a:latin typeface="Consolas"/>
                <a:cs typeface="Consolas"/>
              </a:rPr>
              <a:t>"</a:t>
            </a:r>
            <a:r>
              <a:rPr dirty="0" sz="1400" spc="-5" b="1">
                <a:solidFill>
                  <a:srgbClr val="C00000"/>
                </a:solidFill>
                <a:latin typeface="Consolas"/>
                <a:cs typeface="Consolas"/>
              </a:rPr>
              <a:t>url</a:t>
            </a:r>
            <a:r>
              <a:rPr dirty="0" sz="1400" spc="-5" b="1">
                <a:latin typeface="Consolas"/>
                <a:cs typeface="Consolas"/>
              </a:rPr>
              <a:t>":</a:t>
            </a:r>
            <a:r>
              <a:rPr dirty="0" sz="1400" spc="30" b="1">
                <a:latin typeface="Consolas"/>
                <a:cs typeface="Consolas"/>
              </a:rPr>
              <a:t> </a:t>
            </a:r>
            <a:r>
              <a:rPr dirty="0" sz="1400" b="1">
                <a:latin typeface="Consolas"/>
                <a:cs typeface="Consolas"/>
              </a:rPr>
              <a:t>"</a:t>
            </a:r>
            <a:r>
              <a:rPr dirty="0" sz="1400" b="1">
                <a:latin typeface="Consolas"/>
                <a:cs typeface="Consolas"/>
                <a:hlinkClick r:id="rId3"/>
              </a:rPr>
              <a:t>http://t.co/SvPGYBVw6p"</a:t>
            </a:r>
            <a:r>
              <a:rPr dirty="0" sz="1400" b="1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95580">
              <a:lnSpc>
                <a:spcPts val="1345"/>
              </a:lnSpc>
            </a:pPr>
            <a:r>
              <a:rPr dirty="0" sz="1400" spc="-5" b="1">
                <a:solidFill>
                  <a:srgbClr val="E36C09"/>
                </a:solidFill>
                <a:latin typeface="Consolas"/>
                <a:cs typeface="Consolas"/>
              </a:rPr>
              <a:t>. . .</a:t>
            </a:r>
            <a:r>
              <a:rPr dirty="0" sz="1400" spc="-35" b="1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36C09"/>
                </a:solidFill>
                <a:latin typeface="Consolas"/>
                <a:cs typeface="Consolas"/>
              </a:rPr>
              <a:t>&lt;truncated&gt;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ts val="1510"/>
              </a:lnSpc>
            </a:pPr>
            <a:r>
              <a:rPr dirty="0" sz="1400" spc="-5" b="1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5470" y="2439161"/>
            <a:ext cx="1080516" cy="418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115745"/>
            <a:ext cx="3150870" cy="1712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free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microblogging  </a:t>
            </a:r>
            <a:r>
              <a:rPr dirty="0" sz="2400" spc="-5"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  <a:p>
            <a:pPr marL="755650" marR="56515" indent="-28575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Enable users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to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send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spc="-10">
                <a:latin typeface="Tahoma"/>
                <a:cs typeface="Tahoma"/>
              </a:rPr>
              <a:t>read </a:t>
            </a:r>
            <a:r>
              <a:rPr dirty="0" sz="2000" spc="-5">
                <a:latin typeface="Tahoma"/>
                <a:cs typeface="Tahoma"/>
              </a:rPr>
              <a:t>messages,  called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tweets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4414266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What </a:t>
            </a:r>
            <a:r>
              <a:rPr dirty="0">
                <a:solidFill>
                  <a:srgbClr val="1F487C"/>
                </a:solidFill>
              </a:rPr>
              <a:t>is</a:t>
            </a:r>
            <a:r>
              <a:rPr dirty="0" spc="-9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Twitter?</a:t>
            </a:r>
          </a:p>
        </p:txBody>
      </p:sp>
      <p:sp>
        <p:nvSpPr>
          <p:cNvPr id="6" name="object 6"/>
          <p:cNvSpPr/>
          <p:nvPr/>
        </p:nvSpPr>
        <p:spPr>
          <a:xfrm>
            <a:off x="3810761" y="1310652"/>
            <a:ext cx="5161788" cy="346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2989" y="1502676"/>
            <a:ext cx="4778959" cy="308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9570" y="3859707"/>
            <a:ext cx="1500200" cy="150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1694" y="2669285"/>
            <a:ext cx="6423659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12314" y="3400805"/>
            <a:ext cx="4121658" cy="101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20354" y="3059620"/>
            <a:ext cx="5528157" cy="522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36151" y="3818524"/>
            <a:ext cx="3259185" cy="494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3510" y="2721101"/>
            <a:ext cx="6320027" cy="915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64129" y="3452621"/>
            <a:ext cx="4018026" cy="915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53972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Create an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Application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239011" y="953260"/>
            <a:ext cx="6669024" cy="5150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2013" y="1146276"/>
            <a:ext cx="6286538" cy="4767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41855" y="5958794"/>
            <a:ext cx="353314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40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Calibri"/>
                <a:cs typeface="Calibri"/>
              </a:rPr>
              <a:t>https://apps.twitter.com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92328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Application</a:t>
            </a:r>
            <a:r>
              <a:rPr dirty="0" spc="-5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Details</a:t>
            </a:r>
          </a:p>
        </p:txBody>
      </p:sp>
      <p:sp>
        <p:nvSpPr>
          <p:cNvPr id="4" name="object 4"/>
          <p:cNvSpPr/>
          <p:nvPr/>
        </p:nvSpPr>
        <p:spPr>
          <a:xfrm>
            <a:off x="167639" y="881632"/>
            <a:ext cx="5883402" cy="5646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0362" y="1074750"/>
            <a:ext cx="5500723" cy="5263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82390" y="1095768"/>
            <a:ext cx="4696968" cy="298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74439" y="1288364"/>
            <a:ext cx="4314825" cy="2600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53890" y="3239261"/>
            <a:ext cx="4690110" cy="3404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5939" y="3431508"/>
            <a:ext cx="4310062" cy="3022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86049" y="3523360"/>
            <a:ext cx="1184910" cy="906144"/>
          </a:xfrm>
          <a:custGeom>
            <a:avLst/>
            <a:gdLst/>
            <a:ahLst/>
            <a:cxnLst/>
            <a:rect l="l" t="t" r="r" b="b"/>
            <a:pathLst>
              <a:path w="1184910" h="906145">
                <a:moveTo>
                  <a:pt x="0" y="905776"/>
                </a:moveTo>
                <a:lnTo>
                  <a:pt x="1184478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39235" y="3523348"/>
            <a:ext cx="131445" cy="122555"/>
          </a:xfrm>
          <a:custGeom>
            <a:avLst/>
            <a:gdLst/>
            <a:ahLst/>
            <a:cxnLst/>
            <a:rect l="l" t="t" r="r" b="b"/>
            <a:pathLst>
              <a:path w="131445" h="122554">
                <a:moveTo>
                  <a:pt x="0" y="16459"/>
                </a:moveTo>
                <a:lnTo>
                  <a:pt x="131292" y="0"/>
                </a:lnTo>
                <a:lnTo>
                  <a:pt x="81000" y="122389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71937" y="4443996"/>
            <a:ext cx="465455" cy="200025"/>
          </a:xfrm>
          <a:custGeom>
            <a:avLst/>
            <a:gdLst/>
            <a:ahLst/>
            <a:cxnLst/>
            <a:rect l="l" t="t" r="r" b="b"/>
            <a:pathLst>
              <a:path w="465454" h="200025">
                <a:moveTo>
                  <a:pt x="0" y="199453"/>
                </a:moveTo>
                <a:lnTo>
                  <a:pt x="465391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06010" y="4427728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5" h="123189">
                <a:moveTo>
                  <a:pt x="0" y="0"/>
                </a:moveTo>
                <a:lnTo>
                  <a:pt x="131318" y="16268"/>
                </a:lnTo>
                <a:lnTo>
                  <a:pt x="52527" y="122567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647547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Creating an Access</a:t>
            </a:r>
            <a:r>
              <a:rPr dirty="0" spc="-7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Token</a:t>
            </a:r>
          </a:p>
        </p:txBody>
      </p:sp>
      <p:sp>
        <p:nvSpPr>
          <p:cNvPr id="4" name="object 4"/>
          <p:cNvSpPr/>
          <p:nvPr/>
        </p:nvSpPr>
        <p:spPr>
          <a:xfrm>
            <a:off x="1876805" y="881632"/>
            <a:ext cx="5531358" cy="559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69642" y="1074572"/>
            <a:ext cx="5148580" cy="5214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1674" y="4857762"/>
            <a:ext cx="5144135" cy="1428750"/>
          </a:xfrm>
          <a:custGeom>
            <a:avLst/>
            <a:gdLst/>
            <a:ahLst/>
            <a:cxnLst/>
            <a:rect l="l" t="t" r="r" b="b"/>
            <a:pathLst>
              <a:path w="5144134" h="1428750">
                <a:moveTo>
                  <a:pt x="0" y="74218"/>
                </a:moveTo>
                <a:lnTo>
                  <a:pt x="5833" y="45327"/>
                </a:lnTo>
                <a:lnTo>
                  <a:pt x="21740" y="21736"/>
                </a:lnTo>
                <a:lnTo>
                  <a:pt x="45332" y="5831"/>
                </a:lnTo>
                <a:lnTo>
                  <a:pt x="74218" y="0"/>
                </a:lnTo>
                <a:lnTo>
                  <a:pt x="5069306" y="0"/>
                </a:lnTo>
                <a:lnTo>
                  <a:pt x="5098200" y="5831"/>
                </a:lnTo>
                <a:lnTo>
                  <a:pt x="5121795" y="21736"/>
                </a:lnTo>
                <a:lnTo>
                  <a:pt x="5137704" y="45327"/>
                </a:lnTo>
                <a:lnTo>
                  <a:pt x="5143538" y="74218"/>
                </a:lnTo>
                <a:lnTo>
                  <a:pt x="5143538" y="1354531"/>
                </a:lnTo>
                <a:lnTo>
                  <a:pt x="5137704" y="1383422"/>
                </a:lnTo>
                <a:lnTo>
                  <a:pt x="5121795" y="1407013"/>
                </a:lnTo>
                <a:lnTo>
                  <a:pt x="5098200" y="1422918"/>
                </a:lnTo>
                <a:lnTo>
                  <a:pt x="5069306" y="1428750"/>
                </a:lnTo>
                <a:lnTo>
                  <a:pt x="74218" y="1428750"/>
                </a:lnTo>
                <a:lnTo>
                  <a:pt x="45332" y="1422918"/>
                </a:lnTo>
                <a:lnTo>
                  <a:pt x="21740" y="1407013"/>
                </a:lnTo>
                <a:lnTo>
                  <a:pt x="5833" y="1383422"/>
                </a:lnTo>
                <a:lnTo>
                  <a:pt x="0" y="1354531"/>
                </a:lnTo>
                <a:lnTo>
                  <a:pt x="0" y="74218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42722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Twitter</a:t>
            </a:r>
            <a:r>
              <a:rPr dirty="0" spc="-80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Libraries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1855" y="5958794"/>
            <a:ext cx="656145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30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Calibri"/>
                <a:cs typeface="Calibri"/>
              </a:rPr>
              <a:t>https://dev.twitter.com/overview/api/twitter-libraries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9140" y="953261"/>
            <a:ext cx="5939777" cy="5097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1471" y="1145794"/>
            <a:ext cx="5557860" cy="471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2137" y="3000375"/>
            <a:ext cx="2357755" cy="2924175"/>
          </a:xfrm>
          <a:custGeom>
            <a:avLst/>
            <a:gdLst/>
            <a:ahLst/>
            <a:cxnLst/>
            <a:rect l="l" t="t" r="r" b="b"/>
            <a:pathLst>
              <a:path w="2357754" h="2924175">
                <a:moveTo>
                  <a:pt x="0" y="0"/>
                </a:moveTo>
                <a:lnTo>
                  <a:pt x="2357450" y="0"/>
                </a:lnTo>
                <a:lnTo>
                  <a:pt x="2357450" y="2923882"/>
                </a:lnTo>
                <a:lnTo>
                  <a:pt x="0" y="29238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3455" y="3842765"/>
            <a:ext cx="558546" cy="298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53455" y="5122926"/>
            <a:ext cx="773417" cy="298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72137" y="3000375"/>
            <a:ext cx="2357755" cy="2924175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78740" marR="890905">
              <a:lnSpc>
                <a:spcPct val="100000"/>
              </a:lnSpc>
              <a:spcBef>
                <a:spcPts val="165"/>
              </a:spcBef>
            </a:pPr>
            <a:r>
              <a:rPr dirty="0" sz="1400" spc="-5" b="1">
                <a:latin typeface="Calibri"/>
                <a:cs typeface="Calibri"/>
              </a:rPr>
              <a:t>ActionScript/Flash  </a:t>
            </a:r>
            <a:r>
              <a:rPr dirty="0" sz="1400" b="1">
                <a:latin typeface="Calibri"/>
                <a:cs typeface="Calibri"/>
              </a:rPr>
              <a:t>C++</a:t>
            </a:r>
            <a:endParaRPr sz="1400">
              <a:latin typeface="Calibri"/>
              <a:cs typeface="Calibri"/>
            </a:endParaRPr>
          </a:p>
          <a:p>
            <a:pPr marL="78740" marR="1510665">
              <a:lnSpc>
                <a:spcPct val="100000"/>
              </a:lnSpc>
            </a:pPr>
            <a:r>
              <a:rPr dirty="0" sz="1400" spc="-10" b="1">
                <a:latin typeface="Calibri"/>
                <a:cs typeface="Calibri"/>
              </a:rPr>
              <a:t>Clojure  </a:t>
            </a:r>
            <a:r>
              <a:rPr dirty="0" sz="1400" spc="-5" b="1">
                <a:latin typeface="Calibri"/>
                <a:cs typeface="Calibri"/>
              </a:rPr>
              <a:t>Erlang  </a:t>
            </a:r>
            <a:r>
              <a:rPr dirty="0" sz="1400" spc="-20" b="1">
                <a:solidFill>
                  <a:srgbClr val="C00000"/>
                </a:solidFill>
                <a:latin typeface="Calibri"/>
                <a:cs typeface="Calibri"/>
              </a:rPr>
              <a:t>Java  </a:t>
            </a:r>
            <a:r>
              <a:rPr dirty="0" sz="1400" spc="-10" b="1">
                <a:latin typeface="Calibri"/>
                <a:cs typeface="Calibri"/>
              </a:rPr>
              <a:t>JavaScript</a:t>
            </a:r>
            <a:endParaRPr sz="14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.NET</a:t>
            </a:r>
            <a:endParaRPr sz="1400">
              <a:latin typeface="Calibri"/>
              <a:cs typeface="Calibri"/>
            </a:endParaRPr>
          </a:p>
          <a:p>
            <a:pPr marL="78740" marR="87376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Objective-C/Cocoa  </a:t>
            </a:r>
            <a:r>
              <a:rPr dirty="0" sz="1400" spc="-10" b="1">
                <a:latin typeface="Calibri"/>
                <a:cs typeface="Calibri"/>
              </a:rPr>
              <a:t>Perl</a:t>
            </a:r>
            <a:endParaRPr sz="14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</a:pPr>
            <a:r>
              <a:rPr dirty="0" sz="1400" spc="-10" b="1">
                <a:latin typeface="Calibri"/>
                <a:cs typeface="Calibri"/>
              </a:rPr>
              <a:t>PHP</a:t>
            </a:r>
            <a:endParaRPr sz="1400">
              <a:latin typeface="Calibri"/>
              <a:cs typeface="Calibri"/>
            </a:endParaRPr>
          </a:p>
          <a:p>
            <a:pPr marL="78740" marR="1717675">
              <a:lnSpc>
                <a:spcPct val="100000"/>
              </a:lnSpc>
            </a:pPr>
            <a:r>
              <a:rPr dirty="0" sz="1400" spc="-5" b="1">
                <a:solidFill>
                  <a:srgbClr val="C00000"/>
                </a:solidFill>
                <a:latin typeface="Calibri"/>
                <a:cs typeface="Calibri"/>
              </a:rPr>
              <a:t>Python  </a:t>
            </a:r>
            <a:r>
              <a:rPr dirty="0" sz="1400" spc="-10" b="1">
                <a:latin typeface="Calibri"/>
                <a:cs typeface="Calibri"/>
              </a:rPr>
              <a:t>Ruby  </a:t>
            </a:r>
            <a:r>
              <a:rPr dirty="0" sz="1400" spc="-5" b="1">
                <a:latin typeface="Calibri"/>
                <a:cs typeface="Calibri"/>
              </a:rPr>
              <a:t>Scala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6253"/>
            <a:ext cx="3484245" cy="3968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An</a:t>
            </a:r>
            <a:r>
              <a:rPr dirty="0" sz="2000" spc="-5">
                <a:latin typeface="Tahoma"/>
                <a:cs typeface="Tahoma"/>
              </a:rPr>
              <a:t> unofficial </a:t>
            </a:r>
            <a:r>
              <a:rPr dirty="0" sz="2000" spc="-15">
                <a:latin typeface="Tahoma"/>
                <a:cs typeface="Tahoma"/>
              </a:rPr>
              <a:t>Java </a:t>
            </a:r>
            <a:r>
              <a:rPr dirty="0" sz="2000" spc="-10">
                <a:latin typeface="Tahoma"/>
                <a:cs typeface="Tahoma"/>
              </a:rPr>
              <a:t>library for  </a:t>
            </a:r>
            <a:r>
              <a:rPr dirty="0" sz="2000" spc="-5">
                <a:latin typeface="Tahoma"/>
                <a:cs typeface="Tahoma"/>
              </a:rPr>
              <a:t>the </a:t>
            </a:r>
            <a:r>
              <a:rPr dirty="0" sz="2000" spc="-35">
                <a:latin typeface="Tahoma"/>
                <a:cs typeface="Tahoma"/>
              </a:rPr>
              <a:t>Twitter </a:t>
            </a:r>
            <a:r>
              <a:rPr dirty="0" sz="2000" spc="-5">
                <a:latin typeface="Tahoma"/>
                <a:cs typeface="Tahoma"/>
              </a:rPr>
              <a:t>API</a:t>
            </a:r>
            <a:endParaRPr sz="2000">
              <a:latin typeface="Tahoma"/>
              <a:cs typeface="Tahoma"/>
            </a:endParaRPr>
          </a:p>
          <a:p>
            <a:pPr marL="355600" marR="7556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Easy </a:t>
            </a:r>
            <a:r>
              <a:rPr dirty="0" sz="2000" spc="-10">
                <a:latin typeface="Tahoma"/>
                <a:cs typeface="Tahoma"/>
              </a:rPr>
              <a:t>integration between </a:t>
            </a:r>
            <a:r>
              <a:rPr dirty="0" sz="2000" spc="-5">
                <a:latin typeface="Tahoma"/>
                <a:cs typeface="Tahoma"/>
              </a:rPr>
              <a:t>a  </a:t>
            </a:r>
            <a:r>
              <a:rPr dirty="0" sz="2000" spc="-15">
                <a:latin typeface="Tahoma"/>
                <a:cs typeface="Tahoma"/>
              </a:rPr>
              <a:t>Java </a:t>
            </a:r>
            <a:r>
              <a:rPr dirty="0" sz="2000" spc="-5">
                <a:latin typeface="Tahoma"/>
                <a:cs typeface="Tahoma"/>
              </a:rPr>
              <a:t>App and the </a:t>
            </a:r>
            <a:r>
              <a:rPr dirty="0" sz="2000" spc="-35">
                <a:latin typeface="Tahoma"/>
                <a:cs typeface="Tahoma"/>
              </a:rPr>
              <a:t>Twitter  </a:t>
            </a:r>
            <a:r>
              <a:rPr dirty="0" sz="2000" spc="-5"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  <a:p>
            <a:pPr marL="355600" marR="10033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100% </a:t>
            </a:r>
            <a:r>
              <a:rPr dirty="0" sz="2000" spc="-10">
                <a:latin typeface="Tahoma"/>
                <a:cs typeface="Tahoma"/>
              </a:rPr>
              <a:t>pure </a:t>
            </a:r>
            <a:r>
              <a:rPr dirty="0" sz="2000" spc="-15">
                <a:latin typeface="Tahoma"/>
                <a:cs typeface="Tahoma"/>
              </a:rPr>
              <a:t>Java </a:t>
            </a:r>
            <a:r>
              <a:rPr dirty="0" sz="2000" spc="-5">
                <a:latin typeface="Tahoma"/>
                <a:cs typeface="Tahoma"/>
              </a:rPr>
              <a:t>– work on  </a:t>
            </a:r>
            <a:r>
              <a:rPr dirty="0" sz="2000" spc="-15">
                <a:latin typeface="Tahoma"/>
                <a:cs typeface="Tahoma"/>
              </a:rPr>
              <a:t>Java </a:t>
            </a:r>
            <a:r>
              <a:rPr dirty="0" sz="2000" spc="-10">
                <a:latin typeface="Tahoma"/>
                <a:cs typeface="Tahoma"/>
              </a:rPr>
              <a:t>Platform version </a:t>
            </a:r>
            <a:r>
              <a:rPr dirty="0" sz="2000" spc="-5">
                <a:latin typeface="Tahoma"/>
                <a:cs typeface="Tahoma"/>
              </a:rPr>
              <a:t>5 or  later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Built-in </a:t>
            </a:r>
            <a:r>
              <a:rPr dirty="0" sz="2000" spc="-5">
                <a:latin typeface="Tahoma"/>
                <a:cs typeface="Tahoma"/>
              </a:rPr>
              <a:t>OAuth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support</a:t>
            </a:r>
            <a:endParaRPr sz="2000">
              <a:latin typeface="Tahoma"/>
              <a:cs typeface="Tahoma"/>
            </a:endParaRPr>
          </a:p>
          <a:p>
            <a:pPr marL="355600" marR="47180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Tahoma"/>
                <a:cs typeface="Tahoma"/>
              </a:rPr>
              <a:t>Compatible with </a:t>
            </a:r>
            <a:r>
              <a:rPr dirty="0" sz="2000" spc="-35">
                <a:latin typeface="Tahoma"/>
                <a:cs typeface="Tahoma"/>
              </a:rPr>
              <a:t>Twitter  </a:t>
            </a:r>
            <a:r>
              <a:rPr dirty="0" sz="2000" spc="-5">
                <a:latin typeface="Tahoma"/>
                <a:cs typeface="Tahoma"/>
              </a:rPr>
              <a:t>API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1.1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81024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Twi</a:t>
            </a:r>
            <a:r>
              <a:rPr dirty="0">
                <a:solidFill>
                  <a:srgbClr val="1F487C"/>
                </a:solidFill>
              </a:rPr>
              <a:t>t</a:t>
            </a:r>
            <a:r>
              <a:rPr dirty="0" spc="-5">
                <a:solidFill>
                  <a:srgbClr val="1F487C"/>
                </a:solidFill>
              </a:rPr>
              <a:t>ter</a:t>
            </a:r>
            <a:r>
              <a:rPr dirty="0">
                <a:solidFill>
                  <a:srgbClr val="1F487C"/>
                </a:solidFill>
              </a:rPr>
              <a:t>4J</a:t>
            </a:r>
          </a:p>
        </p:txBody>
      </p:sp>
      <p:sp>
        <p:nvSpPr>
          <p:cNvPr id="5" name="object 5"/>
          <p:cNvSpPr/>
          <p:nvPr/>
        </p:nvSpPr>
        <p:spPr>
          <a:xfrm>
            <a:off x="4239005" y="1453133"/>
            <a:ext cx="4746485" cy="3311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31004" y="1644916"/>
            <a:ext cx="4363466" cy="2928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579302" y="4744351"/>
            <a:ext cx="300418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40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AF50"/>
                </a:solidFill>
                <a:latin typeface="Calibri"/>
                <a:cs typeface="Calibri"/>
                <a:hlinkClick r:id="rId5"/>
              </a:rPr>
              <a:t>http://twitter4j.org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50784" cy="2498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</a:t>
            </a:r>
            <a:r>
              <a:rPr dirty="0" sz="2400" spc="-5">
                <a:latin typeface="Tahoma"/>
                <a:cs typeface="Tahoma"/>
              </a:rPr>
              <a:t>ownload the latest stable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version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Add </a:t>
            </a:r>
            <a:r>
              <a:rPr dirty="0" sz="2400" spc="-20">
                <a:solidFill>
                  <a:srgbClr val="006FC0"/>
                </a:solidFill>
                <a:latin typeface="Tahoma"/>
                <a:cs typeface="Tahoma"/>
              </a:rPr>
              <a:t>twitter4j-core-</a:t>
            </a:r>
            <a:r>
              <a:rPr dirty="0" sz="2500" spc="-20" i="1">
                <a:solidFill>
                  <a:srgbClr val="006FC0"/>
                </a:solidFill>
                <a:latin typeface="Tahoma"/>
                <a:cs typeface="Tahoma"/>
              </a:rPr>
              <a:t>version</a:t>
            </a:r>
            <a:r>
              <a:rPr dirty="0" sz="2400" spc="-20">
                <a:solidFill>
                  <a:srgbClr val="006FC0"/>
                </a:solidFill>
                <a:latin typeface="Tahoma"/>
                <a:cs typeface="Tahoma"/>
              </a:rPr>
              <a:t>.jar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application</a:t>
            </a:r>
            <a:r>
              <a:rPr dirty="0" sz="2400" spc="9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classpath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JavaDoc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  <a:hlinkClick r:id="rId2"/>
              </a:rPr>
              <a:t>http://twitter4j.org/javadoc/index.html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045951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87823" y="253745"/>
            <a:ext cx="908303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78908" y="253745"/>
            <a:ext cx="845819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solidFill>
                  <a:srgbClr val="1F487C"/>
                </a:solidFill>
              </a:rPr>
              <a:t>How to Use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Twitter4J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36865" cy="271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</a:t>
            </a:r>
            <a:r>
              <a:rPr dirty="0" sz="2400" spc="-5">
                <a:latin typeface="Tahoma"/>
                <a:cs typeface="Tahoma"/>
              </a:rPr>
              <a:t>sers </a:t>
            </a:r>
            <a:r>
              <a:rPr dirty="0" sz="2400" spc="-10">
                <a:latin typeface="Tahoma"/>
                <a:cs typeface="Tahoma"/>
              </a:rPr>
              <a:t>follow </a:t>
            </a:r>
            <a:r>
              <a:rPr dirty="0" sz="2400" spc="-5">
                <a:latin typeface="Tahoma"/>
                <a:cs typeface="Tahoma"/>
              </a:rPr>
              <a:t>their interests on </a:t>
            </a:r>
            <a:r>
              <a:rPr dirty="0" sz="2400" spc="-40">
                <a:latin typeface="Tahoma"/>
                <a:cs typeface="Tahoma"/>
              </a:rPr>
              <a:t>Twitter </a:t>
            </a:r>
            <a:r>
              <a:rPr dirty="0" sz="2400" spc="-5">
                <a:latin typeface="Tahoma"/>
                <a:cs typeface="Tahoma"/>
              </a:rPr>
              <a:t>through both </a:t>
            </a:r>
            <a:r>
              <a:rPr dirty="0" sz="2400" spc="5">
                <a:latin typeface="Tahoma"/>
                <a:cs typeface="Tahoma"/>
              </a:rPr>
              <a:t>one-  </a:t>
            </a:r>
            <a:r>
              <a:rPr dirty="0" sz="2400" spc="-15">
                <a:latin typeface="Tahoma"/>
                <a:cs typeface="Tahoma"/>
              </a:rPr>
              <a:t>way </a:t>
            </a:r>
            <a:r>
              <a:rPr dirty="0" sz="2400" spc="-5">
                <a:latin typeface="Tahoma"/>
                <a:cs typeface="Tahoma"/>
              </a:rPr>
              <a:t>and mutual </a:t>
            </a:r>
            <a:r>
              <a:rPr dirty="0" sz="2400" spc="-10">
                <a:latin typeface="Tahoma"/>
                <a:cs typeface="Tahoma"/>
              </a:rPr>
              <a:t>following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relationships.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Friends: </a:t>
            </a:r>
            <a:r>
              <a:rPr dirty="0" sz="2000" spc="-5">
                <a:latin typeface="Tahoma"/>
                <a:cs typeface="Tahoma"/>
              </a:rPr>
              <a:t>persons whom </a:t>
            </a:r>
            <a:r>
              <a:rPr dirty="0" sz="2000" spc="-10">
                <a:latin typeface="Tahoma"/>
                <a:cs typeface="Tahoma"/>
              </a:rPr>
              <a:t>you are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followed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Followers: </a:t>
            </a:r>
            <a:r>
              <a:rPr dirty="0" sz="2000" spc="-5">
                <a:latin typeface="Tahoma"/>
                <a:cs typeface="Tahoma"/>
              </a:rPr>
              <a:t>persons who follow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you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C00000"/>
              </a:buClr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marR="28702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family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GET friends/…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GET 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followers/… </a:t>
            </a:r>
            <a:r>
              <a:rPr dirty="0" sz="2400">
                <a:latin typeface="Tahoma"/>
                <a:cs typeface="Tahoma"/>
              </a:rPr>
              <a:t>to  </a:t>
            </a:r>
            <a:r>
              <a:rPr dirty="0" sz="2400" spc="-10">
                <a:latin typeface="Tahoma"/>
                <a:cs typeface="Tahoma"/>
              </a:rPr>
              <a:t>retrieve </a:t>
            </a:r>
            <a:r>
              <a:rPr dirty="0" sz="2400" spc="-5">
                <a:latin typeface="Tahoma"/>
                <a:cs typeface="Tahoma"/>
              </a:rPr>
              <a:t>and depict the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relationship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98982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Depicting User</a:t>
            </a:r>
            <a:r>
              <a:rPr dirty="0" spc="-2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Relationship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70230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78273" y="253745"/>
            <a:ext cx="3592829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GET followers/ids </a:t>
            </a:r>
            <a:r>
              <a:rPr dirty="0" spc="-5">
                <a:solidFill>
                  <a:srgbClr val="1F487C"/>
                </a:solidFill>
              </a:rPr>
              <a:t>Code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Sample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22554" y="912113"/>
            <a:ext cx="8177771" cy="5478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939" y="1125486"/>
            <a:ext cx="7756825" cy="505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816" y="1111377"/>
            <a:ext cx="7776209" cy="5077460"/>
          </a:xfrm>
          <a:custGeom>
            <a:avLst/>
            <a:gdLst/>
            <a:ahLst/>
            <a:cxnLst/>
            <a:rect l="l" t="t" r="r" b="b"/>
            <a:pathLst>
              <a:path w="7776209" h="5077460">
                <a:moveTo>
                  <a:pt x="0" y="0"/>
                </a:moveTo>
                <a:lnTo>
                  <a:pt x="7775879" y="0"/>
                </a:lnTo>
                <a:lnTo>
                  <a:pt x="7775879" y="5077053"/>
                </a:lnTo>
                <a:lnTo>
                  <a:pt x="0" y="50770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1909" y="1128229"/>
            <a:ext cx="221615" cy="4991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835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1: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3: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4: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5: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6: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7: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8: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30: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1673" y="3786187"/>
            <a:ext cx="4135120" cy="677545"/>
          </a:xfrm>
          <a:custGeom>
            <a:avLst/>
            <a:gdLst/>
            <a:ahLst/>
            <a:cxnLst/>
            <a:rect l="l" t="t" r="r" b="b"/>
            <a:pathLst>
              <a:path w="4135120" h="677545">
                <a:moveTo>
                  <a:pt x="4073626" y="0"/>
                </a:moveTo>
                <a:lnTo>
                  <a:pt x="61150" y="0"/>
                </a:lnTo>
                <a:lnTo>
                  <a:pt x="37349" y="4805"/>
                </a:lnTo>
                <a:lnTo>
                  <a:pt x="17911" y="17911"/>
                </a:lnTo>
                <a:lnTo>
                  <a:pt x="4805" y="37349"/>
                </a:lnTo>
                <a:lnTo>
                  <a:pt x="0" y="61150"/>
                </a:lnTo>
                <a:lnTo>
                  <a:pt x="0" y="616292"/>
                </a:lnTo>
                <a:lnTo>
                  <a:pt x="4805" y="640094"/>
                </a:lnTo>
                <a:lnTo>
                  <a:pt x="17911" y="659531"/>
                </a:lnTo>
                <a:lnTo>
                  <a:pt x="37349" y="672637"/>
                </a:lnTo>
                <a:lnTo>
                  <a:pt x="61150" y="677443"/>
                </a:lnTo>
                <a:lnTo>
                  <a:pt x="4073626" y="677443"/>
                </a:lnTo>
                <a:lnTo>
                  <a:pt x="4097427" y="672637"/>
                </a:lnTo>
                <a:lnTo>
                  <a:pt x="4116865" y="659531"/>
                </a:lnTo>
                <a:lnTo>
                  <a:pt x="4129971" y="640094"/>
                </a:lnTo>
                <a:lnTo>
                  <a:pt x="4134777" y="616292"/>
                </a:lnTo>
                <a:lnTo>
                  <a:pt x="4134777" y="61150"/>
                </a:lnTo>
                <a:lnTo>
                  <a:pt x="4129971" y="37349"/>
                </a:lnTo>
                <a:lnTo>
                  <a:pt x="4116865" y="17911"/>
                </a:lnTo>
                <a:lnTo>
                  <a:pt x="4097427" y="4805"/>
                </a:lnTo>
                <a:lnTo>
                  <a:pt x="4073626" y="0"/>
                </a:lnTo>
                <a:close/>
              </a:path>
            </a:pathLst>
          </a:custGeom>
          <a:solidFill>
            <a:srgbClr val="EBFF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1673" y="3786187"/>
            <a:ext cx="4135120" cy="677545"/>
          </a:xfrm>
          <a:custGeom>
            <a:avLst/>
            <a:gdLst/>
            <a:ahLst/>
            <a:cxnLst/>
            <a:rect l="l" t="t" r="r" b="b"/>
            <a:pathLst>
              <a:path w="4135120" h="677545">
                <a:moveTo>
                  <a:pt x="0" y="61150"/>
                </a:moveTo>
                <a:lnTo>
                  <a:pt x="4805" y="37349"/>
                </a:lnTo>
                <a:lnTo>
                  <a:pt x="17911" y="17911"/>
                </a:lnTo>
                <a:lnTo>
                  <a:pt x="37349" y="4805"/>
                </a:lnTo>
                <a:lnTo>
                  <a:pt x="61150" y="0"/>
                </a:lnTo>
                <a:lnTo>
                  <a:pt x="4073626" y="0"/>
                </a:lnTo>
                <a:lnTo>
                  <a:pt x="4097427" y="4805"/>
                </a:lnTo>
                <a:lnTo>
                  <a:pt x="4116865" y="17911"/>
                </a:lnTo>
                <a:lnTo>
                  <a:pt x="4129971" y="37349"/>
                </a:lnTo>
                <a:lnTo>
                  <a:pt x="4134777" y="61150"/>
                </a:lnTo>
                <a:lnTo>
                  <a:pt x="4134777" y="616292"/>
                </a:lnTo>
                <a:lnTo>
                  <a:pt x="4129971" y="640094"/>
                </a:lnTo>
                <a:lnTo>
                  <a:pt x="4116865" y="659531"/>
                </a:lnTo>
                <a:lnTo>
                  <a:pt x="4097427" y="672637"/>
                </a:lnTo>
                <a:lnTo>
                  <a:pt x="4073626" y="677443"/>
                </a:lnTo>
                <a:lnTo>
                  <a:pt x="61150" y="677443"/>
                </a:lnTo>
                <a:lnTo>
                  <a:pt x="37349" y="672637"/>
                </a:lnTo>
                <a:lnTo>
                  <a:pt x="17911" y="659531"/>
                </a:lnTo>
                <a:lnTo>
                  <a:pt x="4805" y="640094"/>
                </a:lnTo>
                <a:lnTo>
                  <a:pt x="0" y="616292"/>
                </a:lnTo>
                <a:lnTo>
                  <a:pt x="0" y="6115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1538" y="1320355"/>
            <a:ext cx="7430134" cy="357505"/>
          </a:xfrm>
          <a:custGeom>
            <a:avLst/>
            <a:gdLst/>
            <a:ahLst/>
            <a:cxnLst/>
            <a:rect l="l" t="t" r="r" b="b"/>
            <a:pathLst>
              <a:path w="7430134" h="357505">
                <a:moveTo>
                  <a:pt x="7370013" y="0"/>
                </a:moveTo>
                <a:lnTo>
                  <a:pt x="59537" y="0"/>
                </a:lnTo>
                <a:lnTo>
                  <a:pt x="36363" y="4678"/>
                </a:lnTo>
                <a:lnTo>
                  <a:pt x="17438" y="17438"/>
                </a:lnTo>
                <a:lnTo>
                  <a:pt x="4678" y="36363"/>
                </a:lnTo>
                <a:lnTo>
                  <a:pt x="0" y="59537"/>
                </a:lnTo>
                <a:lnTo>
                  <a:pt x="0" y="297662"/>
                </a:lnTo>
                <a:lnTo>
                  <a:pt x="4678" y="320836"/>
                </a:lnTo>
                <a:lnTo>
                  <a:pt x="17438" y="339761"/>
                </a:lnTo>
                <a:lnTo>
                  <a:pt x="36363" y="352521"/>
                </a:lnTo>
                <a:lnTo>
                  <a:pt x="59537" y="357200"/>
                </a:lnTo>
                <a:lnTo>
                  <a:pt x="7370013" y="357200"/>
                </a:lnTo>
                <a:lnTo>
                  <a:pt x="7393187" y="352521"/>
                </a:lnTo>
                <a:lnTo>
                  <a:pt x="7412112" y="339761"/>
                </a:lnTo>
                <a:lnTo>
                  <a:pt x="7424871" y="320836"/>
                </a:lnTo>
                <a:lnTo>
                  <a:pt x="7429550" y="297662"/>
                </a:lnTo>
                <a:lnTo>
                  <a:pt x="7429550" y="59537"/>
                </a:lnTo>
                <a:lnTo>
                  <a:pt x="7424871" y="36363"/>
                </a:lnTo>
                <a:lnTo>
                  <a:pt x="7412112" y="17438"/>
                </a:lnTo>
                <a:lnTo>
                  <a:pt x="7393187" y="4678"/>
                </a:lnTo>
                <a:lnTo>
                  <a:pt x="7370013" y="0"/>
                </a:lnTo>
                <a:close/>
              </a:path>
            </a:pathLst>
          </a:custGeom>
          <a:solidFill>
            <a:srgbClr val="EBFF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1538" y="1320355"/>
            <a:ext cx="7430134" cy="357505"/>
          </a:xfrm>
          <a:custGeom>
            <a:avLst/>
            <a:gdLst/>
            <a:ahLst/>
            <a:cxnLst/>
            <a:rect l="l" t="t" r="r" b="b"/>
            <a:pathLst>
              <a:path w="7430134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7370013" y="0"/>
                </a:lnTo>
                <a:lnTo>
                  <a:pt x="7393187" y="4678"/>
                </a:lnTo>
                <a:lnTo>
                  <a:pt x="7412112" y="17438"/>
                </a:lnTo>
                <a:lnTo>
                  <a:pt x="7424871" y="36363"/>
                </a:lnTo>
                <a:lnTo>
                  <a:pt x="7429550" y="59537"/>
                </a:lnTo>
                <a:lnTo>
                  <a:pt x="7429550" y="297662"/>
                </a:lnTo>
                <a:lnTo>
                  <a:pt x="7424871" y="320836"/>
                </a:lnTo>
                <a:lnTo>
                  <a:pt x="7412112" y="339761"/>
                </a:lnTo>
                <a:lnTo>
                  <a:pt x="7393187" y="352521"/>
                </a:lnTo>
                <a:lnTo>
                  <a:pt x="7370013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57287" y="2454744"/>
            <a:ext cx="5643880" cy="357505"/>
          </a:xfrm>
          <a:custGeom>
            <a:avLst/>
            <a:gdLst/>
            <a:ahLst/>
            <a:cxnLst/>
            <a:rect l="l" t="t" r="r" b="b"/>
            <a:pathLst>
              <a:path w="5643880" h="357505">
                <a:moveTo>
                  <a:pt x="5602262" y="0"/>
                </a:moveTo>
                <a:lnTo>
                  <a:pt x="41338" y="0"/>
                </a:lnTo>
                <a:lnTo>
                  <a:pt x="25246" y="3248"/>
                </a:lnTo>
                <a:lnTo>
                  <a:pt x="12106" y="12106"/>
                </a:lnTo>
                <a:lnTo>
                  <a:pt x="3248" y="25246"/>
                </a:lnTo>
                <a:lnTo>
                  <a:pt x="0" y="41338"/>
                </a:lnTo>
                <a:lnTo>
                  <a:pt x="0" y="315848"/>
                </a:lnTo>
                <a:lnTo>
                  <a:pt x="3248" y="331941"/>
                </a:lnTo>
                <a:lnTo>
                  <a:pt x="12106" y="345081"/>
                </a:lnTo>
                <a:lnTo>
                  <a:pt x="25246" y="353939"/>
                </a:lnTo>
                <a:lnTo>
                  <a:pt x="41338" y="357187"/>
                </a:lnTo>
                <a:lnTo>
                  <a:pt x="5602262" y="357187"/>
                </a:lnTo>
                <a:lnTo>
                  <a:pt x="5618354" y="353939"/>
                </a:lnTo>
                <a:lnTo>
                  <a:pt x="5631494" y="345081"/>
                </a:lnTo>
                <a:lnTo>
                  <a:pt x="5640352" y="331941"/>
                </a:lnTo>
                <a:lnTo>
                  <a:pt x="5643600" y="315848"/>
                </a:lnTo>
                <a:lnTo>
                  <a:pt x="5643600" y="41338"/>
                </a:lnTo>
                <a:lnTo>
                  <a:pt x="5640352" y="25246"/>
                </a:lnTo>
                <a:lnTo>
                  <a:pt x="5631494" y="12106"/>
                </a:lnTo>
                <a:lnTo>
                  <a:pt x="5618354" y="3248"/>
                </a:lnTo>
                <a:lnTo>
                  <a:pt x="5602262" y="0"/>
                </a:lnTo>
                <a:close/>
              </a:path>
            </a:pathLst>
          </a:custGeom>
          <a:solidFill>
            <a:srgbClr val="EBFF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57287" y="2454744"/>
            <a:ext cx="5643880" cy="357505"/>
          </a:xfrm>
          <a:custGeom>
            <a:avLst/>
            <a:gdLst/>
            <a:ahLst/>
            <a:cxnLst/>
            <a:rect l="l" t="t" r="r" b="b"/>
            <a:pathLst>
              <a:path w="5643880" h="357505">
                <a:moveTo>
                  <a:pt x="0" y="41338"/>
                </a:moveTo>
                <a:lnTo>
                  <a:pt x="3248" y="25246"/>
                </a:lnTo>
                <a:lnTo>
                  <a:pt x="12106" y="12106"/>
                </a:lnTo>
                <a:lnTo>
                  <a:pt x="25246" y="3248"/>
                </a:lnTo>
                <a:lnTo>
                  <a:pt x="41338" y="0"/>
                </a:lnTo>
                <a:lnTo>
                  <a:pt x="5602262" y="0"/>
                </a:lnTo>
                <a:lnTo>
                  <a:pt x="5618354" y="3248"/>
                </a:lnTo>
                <a:lnTo>
                  <a:pt x="5631494" y="12106"/>
                </a:lnTo>
                <a:lnTo>
                  <a:pt x="5640352" y="25246"/>
                </a:lnTo>
                <a:lnTo>
                  <a:pt x="5643600" y="41338"/>
                </a:lnTo>
                <a:lnTo>
                  <a:pt x="5643600" y="315848"/>
                </a:lnTo>
                <a:lnTo>
                  <a:pt x="5640352" y="331941"/>
                </a:lnTo>
                <a:lnTo>
                  <a:pt x="5631494" y="345081"/>
                </a:lnTo>
                <a:lnTo>
                  <a:pt x="5618354" y="353939"/>
                </a:lnTo>
                <a:lnTo>
                  <a:pt x="5602262" y="357187"/>
                </a:lnTo>
                <a:lnTo>
                  <a:pt x="41338" y="357187"/>
                </a:lnTo>
                <a:lnTo>
                  <a:pt x="25246" y="353939"/>
                </a:lnTo>
                <a:lnTo>
                  <a:pt x="12106" y="345081"/>
                </a:lnTo>
                <a:lnTo>
                  <a:pt x="3248" y="331941"/>
                </a:lnTo>
                <a:lnTo>
                  <a:pt x="0" y="315848"/>
                </a:lnTo>
                <a:lnTo>
                  <a:pt x="0" y="41338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14970" cy="432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6604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Ask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Twitter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the topics that are currently trending  worldwide (or more specific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locales)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Constrain </a:t>
            </a:r>
            <a:r>
              <a:rPr dirty="0" sz="2400" spc="-5">
                <a:latin typeface="Tahoma"/>
                <a:cs typeface="Tahoma"/>
              </a:rPr>
              <a:t>via </a:t>
            </a:r>
            <a:r>
              <a:rPr dirty="0" sz="2400" spc="-30">
                <a:solidFill>
                  <a:srgbClr val="C00000"/>
                </a:solidFill>
                <a:latin typeface="Tahoma"/>
                <a:cs typeface="Tahoma"/>
              </a:rPr>
              <a:t>Yahoo!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GeoPlanet’s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Where On Earth </a:t>
            </a:r>
            <a:r>
              <a:rPr dirty="0" sz="2400" spc="-5">
                <a:latin typeface="Tahoma"/>
                <a:cs typeface="Tahoma"/>
              </a:rPr>
              <a:t>(WOE)  ID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system: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5">
                <a:latin typeface="Tahoma"/>
                <a:cs typeface="Tahoma"/>
              </a:rPr>
              <a:t>way </a:t>
            </a:r>
            <a:r>
              <a:rPr dirty="0" sz="2000" spc="-5">
                <a:latin typeface="Tahoma"/>
                <a:cs typeface="Tahoma"/>
              </a:rPr>
              <a:t>to map a unique identifier to </a:t>
            </a:r>
            <a:r>
              <a:rPr dirty="0" sz="2000" spc="-10">
                <a:latin typeface="Tahoma"/>
                <a:cs typeface="Tahoma"/>
              </a:rPr>
              <a:t>any </a:t>
            </a:r>
            <a:r>
              <a:rPr dirty="0" sz="2000" spc="-5">
                <a:latin typeface="Tahoma"/>
                <a:cs typeface="Tahoma"/>
              </a:rPr>
              <a:t>name place on</a:t>
            </a:r>
            <a:r>
              <a:rPr dirty="0" sz="2000" spc="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Earth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Tahoma"/>
                <a:cs typeface="Tahoma"/>
              </a:rPr>
              <a:t>e.g., </a:t>
            </a:r>
            <a:r>
              <a:rPr dirty="0" sz="2000" spc="-15">
                <a:latin typeface="Tahoma"/>
                <a:cs typeface="Tahoma"/>
              </a:rPr>
              <a:t>world’s </a:t>
            </a:r>
            <a:r>
              <a:rPr dirty="0" sz="2000" spc="-5">
                <a:latin typeface="Tahoma"/>
                <a:cs typeface="Tahoma"/>
              </a:rPr>
              <a:t>WOEID = 1, </a:t>
            </a:r>
            <a:r>
              <a:rPr dirty="0" sz="2000" spc="-15">
                <a:latin typeface="Tahoma"/>
                <a:cs typeface="Tahoma"/>
              </a:rPr>
              <a:t>Bangkok’s </a:t>
            </a:r>
            <a:r>
              <a:rPr dirty="0" sz="2000" spc="-5">
                <a:latin typeface="Tahoma"/>
                <a:cs typeface="Tahoma"/>
              </a:rPr>
              <a:t>WOEID =</a:t>
            </a:r>
            <a:r>
              <a:rPr dirty="0" sz="2000" spc="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1225448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  <a:hlinkClick r:id="rId2"/>
              </a:rPr>
              <a:t>http://www.woeidlookup.com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latin typeface="Tahoma"/>
                <a:cs typeface="Tahoma"/>
              </a:rPr>
              <a:t>However, </a:t>
            </a:r>
            <a:r>
              <a:rPr dirty="0" sz="2400" spc="-5">
                <a:latin typeface="Tahoma"/>
                <a:cs typeface="Tahoma"/>
              </a:rPr>
              <a:t>the trending topics </a:t>
            </a:r>
            <a:r>
              <a:rPr dirty="0" sz="2400" spc="-10">
                <a:latin typeface="Tahoma"/>
                <a:cs typeface="Tahoma"/>
              </a:rPr>
              <a:t>are </a:t>
            </a:r>
            <a:r>
              <a:rPr dirty="0" sz="2400" spc="-5">
                <a:latin typeface="Tahoma"/>
                <a:cs typeface="Tahoma"/>
              </a:rPr>
              <a:t>cached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>
                <a:solidFill>
                  <a:srgbClr val="C00000"/>
                </a:solidFill>
                <a:latin typeface="Tahoma"/>
                <a:cs typeface="Tahoma"/>
              </a:rPr>
              <a:t>5</a:t>
            </a:r>
            <a:r>
              <a:rPr dirty="0" sz="2400" spc="8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minutes</a:t>
            </a:r>
            <a:r>
              <a:rPr dirty="0" sz="2400" spc="-5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5">
                <a:latin typeface="Tahoma"/>
                <a:cs typeface="Tahoma"/>
              </a:rPr>
              <a:t>Don’t </a:t>
            </a:r>
            <a:r>
              <a:rPr dirty="0" sz="2000" spc="-5">
                <a:latin typeface="Tahoma"/>
                <a:cs typeface="Tahoma"/>
              </a:rPr>
              <a:t>need more </a:t>
            </a:r>
            <a:r>
              <a:rPr dirty="0" sz="2000" spc="-10">
                <a:latin typeface="Tahoma"/>
                <a:cs typeface="Tahoma"/>
              </a:rPr>
              <a:t>frequently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requests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574535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Exploring Trending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Topics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3309" y="1829561"/>
            <a:ext cx="1341120" cy="418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115745"/>
            <a:ext cx="8065134" cy="1108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35">
                <a:latin typeface="Tahoma"/>
                <a:cs typeface="Tahoma"/>
              </a:rPr>
              <a:t>T</a:t>
            </a:r>
            <a:r>
              <a:rPr dirty="0" sz="2400" spc="-35">
                <a:latin typeface="Tahoma"/>
                <a:cs typeface="Tahoma"/>
              </a:rPr>
              <a:t>ext-based </a:t>
            </a:r>
            <a:r>
              <a:rPr dirty="0" sz="2400" spc="-5">
                <a:latin typeface="Tahoma"/>
                <a:cs typeface="Tahoma"/>
              </a:rPr>
              <a:t>posts of up to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140</a:t>
            </a:r>
            <a:r>
              <a:rPr dirty="0" sz="2400" spc="2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characters</a:t>
            </a:r>
            <a:r>
              <a:rPr dirty="0" sz="2400" spc="-5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Displayed </a:t>
            </a:r>
            <a:r>
              <a:rPr dirty="0" sz="2000" spc="-5">
                <a:latin typeface="Tahoma"/>
                <a:cs typeface="Tahoma"/>
              </a:rPr>
              <a:t>on the </a:t>
            </a:r>
            <a:r>
              <a:rPr dirty="0" sz="2000" spc="-10">
                <a:latin typeface="Tahoma"/>
                <a:cs typeface="Tahoma"/>
              </a:rPr>
              <a:t>author’s </a:t>
            </a:r>
            <a:r>
              <a:rPr dirty="0" sz="2000" spc="-5">
                <a:latin typeface="Tahoma"/>
                <a:cs typeface="Tahoma"/>
              </a:rPr>
              <a:t>profile page,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Tahoma"/>
                <a:cs typeface="Tahoma"/>
              </a:rPr>
              <a:t>Delivered </a:t>
            </a:r>
            <a:r>
              <a:rPr dirty="0" sz="2000" spc="-5">
                <a:latin typeface="Tahoma"/>
                <a:cs typeface="Tahoma"/>
              </a:rPr>
              <a:t>to the </a:t>
            </a:r>
            <a:r>
              <a:rPr dirty="0" sz="2000" spc="-10">
                <a:latin typeface="Tahoma"/>
                <a:cs typeface="Tahoma"/>
              </a:rPr>
              <a:t>author’s </a:t>
            </a:r>
            <a:r>
              <a:rPr dirty="0" sz="2000" spc="-5">
                <a:latin typeface="Tahoma"/>
                <a:cs typeface="Tahoma"/>
              </a:rPr>
              <a:t>subscribers who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known as</a:t>
            </a:r>
            <a:r>
              <a:rPr dirty="0" sz="2000" spc="114"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followers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1" y="253745"/>
            <a:ext cx="2271522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Tweet</a:t>
            </a:r>
            <a:r>
              <a:rPr dirty="0">
                <a:solidFill>
                  <a:srgbClr val="1F487C"/>
                </a:solidFill>
              </a:rPr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1381505" y="2310383"/>
            <a:ext cx="4239768" cy="381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4800" y="2503500"/>
            <a:ext cx="3856850" cy="3429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36627" y="3387026"/>
            <a:ext cx="1219200" cy="939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4795" indent="-252095">
              <a:lnSpc>
                <a:spcPct val="100000"/>
              </a:lnSpc>
              <a:buFont typeface="Arial"/>
              <a:buChar char="•"/>
              <a:tabLst>
                <a:tab pos="264795" algn="l"/>
                <a:tab pos="265430" algn="l"/>
              </a:tabLst>
            </a:pPr>
            <a:r>
              <a:rPr dirty="0" sz="2000" spc="-10">
                <a:latin typeface="Calibri"/>
                <a:cs typeface="Calibri"/>
              </a:rPr>
              <a:t>real-time</a:t>
            </a:r>
            <a:endParaRPr sz="2000">
              <a:latin typeface="Calibri"/>
              <a:cs typeface="Calibri"/>
            </a:endParaRPr>
          </a:p>
          <a:p>
            <a:pPr marL="264795" indent="-252095">
              <a:lnSpc>
                <a:spcPct val="100000"/>
              </a:lnSpc>
              <a:buFont typeface="Arial"/>
              <a:buChar char="•"/>
              <a:tabLst>
                <a:tab pos="264795" algn="l"/>
                <a:tab pos="265430" algn="l"/>
              </a:tabLst>
            </a:pPr>
            <a:r>
              <a:rPr dirty="0" sz="2000" spc="-5">
                <a:latin typeface="Calibri"/>
                <a:cs typeface="Calibri"/>
              </a:rPr>
              <a:t>quick</a:t>
            </a:r>
            <a:endParaRPr sz="2000">
              <a:latin typeface="Calibri"/>
              <a:cs typeface="Calibri"/>
            </a:endParaRPr>
          </a:p>
          <a:p>
            <a:pPr marL="264795" indent="-252095">
              <a:lnSpc>
                <a:spcPct val="100000"/>
              </a:lnSpc>
              <a:buFont typeface="Arial"/>
              <a:buChar char="•"/>
              <a:tabLst>
                <a:tab pos="264795" algn="l"/>
                <a:tab pos="265430" algn="l"/>
              </a:tabLst>
            </a:pPr>
            <a:r>
              <a:rPr dirty="0" sz="2000" spc="-5">
                <a:latin typeface="Calibri"/>
                <a:cs typeface="Calibri"/>
              </a:rPr>
              <a:t>simple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60171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76165" y="253745"/>
            <a:ext cx="3592830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GET trends/place </a:t>
            </a:r>
            <a:r>
              <a:rPr dirty="0" spc="-5">
                <a:solidFill>
                  <a:srgbClr val="1F487C"/>
                </a:solidFill>
              </a:rPr>
              <a:t>Code</a:t>
            </a:r>
            <a:r>
              <a:rPr dirty="0" spc="-70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Sample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32459" y="921258"/>
            <a:ext cx="8097774" cy="5287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616" y="1134491"/>
            <a:ext cx="7677312" cy="4867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1494" y="1120368"/>
            <a:ext cx="7696834" cy="4886325"/>
          </a:xfrm>
          <a:custGeom>
            <a:avLst/>
            <a:gdLst/>
            <a:ahLst/>
            <a:cxnLst/>
            <a:rect l="l" t="t" r="r" b="b"/>
            <a:pathLst>
              <a:path w="7696834" h="4886325">
                <a:moveTo>
                  <a:pt x="0" y="0"/>
                </a:moveTo>
                <a:lnTo>
                  <a:pt x="7696365" y="0"/>
                </a:lnTo>
                <a:lnTo>
                  <a:pt x="7696365" y="4886248"/>
                </a:lnTo>
                <a:lnTo>
                  <a:pt x="0" y="488624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1910" y="1128229"/>
            <a:ext cx="221615" cy="4826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835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1: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3: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4: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5: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6: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7: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8: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29: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1673" y="3626065"/>
            <a:ext cx="3992245" cy="677545"/>
          </a:xfrm>
          <a:custGeom>
            <a:avLst/>
            <a:gdLst/>
            <a:ahLst/>
            <a:cxnLst/>
            <a:rect l="l" t="t" r="r" b="b"/>
            <a:pathLst>
              <a:path w="3992245" h="677545">
                <a:moveTo>
                  <a:pt x="3930751" y="0"/>
                </a:moveTo>
                <a:lnTo>
                  <a:pt x="61150" y="0"/>
                </a:lnTo>
                <a:lnTo>
                  <a:pt x="37349" y="4805"/>
                </a:lnTo>
                <a:lnTo>
                  <a:pt x="17911" y="17911"/>
                </a:lnTo>
                <a:lnTo>
                  <a:pt x="4805" y="37349"/>
                </a:lnTo>
                <a:lnTo>
                  <a:pt x="0" y="61150"/>
                </a:lnTo>
                <a:lnTo>
                  <a:pt x="0" y="616292"/>
                </a:lnTo>
                <a:lnTo>
                  <a:pt x="4805" y="640094"/>
                </a:lnTo>
                <a:lnTo>
                  <a:pt x="17911" y="659531"/>
                </a:lnTo>
                <a:lnTo>
                  <a:pt x="37349" y="672637"/>
                </a:lnTo>
                <a:lnTo>
                  <a:pt x="61150" y="677443"/>
                </a:lnTo>
                <a:lnTo>
                  <a:pt x="3930751" y="677443"/>
                </a:lnTo>
                <a:lnTo>
                  <a:pt x="3954552" y="672637"/>
                </a:lnTo>
                <a:lnTo>
                  <a:pt x="3973990" y="659531"/>
                </a:lnTo>
                <a:lnTo>
                  <a:pt x="3987096" y="640094"/>
                </a:lnTo>
                <a:lnTo>
                  <a:pt x="3991902" y="616292"/>
                </a:lnTo>
                <a:lnTo>
                  <a:pt x="3991902" y="61150"/>
                </a:lnTo>
                <a:lnTo>
                  <a:pt x="3987096" y="37349"/>
                </a:lnTo>
                <a:lnTo>
                  <a:pt x="3973990" y="17911"/>
                </a:lnTo>
                <a:lnTo>
                  <a:pt x="3954552" y="4805"/>
                </a:lnTo>
                <a:lnTo>
                  <a:pt x="3930751" y="0"/>
                </a:lnTo>
                <a:close/>
              </a:path>
            </a:pathLst>
          </a:custGeom>
          <a:solidFill>
            <a:srgbClr val="EBFF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1673" y="3626065"/>
            <a:ext cx="3992245" cy="677545"/>
          </a:xfrm>
          <a:custGeom>
            <a:avLst/>
            <a:gdLst/>
            <a:ahLst/>
            <a:cxnLst/>
            <a:rect l="l" t="t" r="r" b="b"/>
            <a:pathLst>
              <a:path w="3992245" h="677545">
                <a:moveTo>
                  <a:pt x="0" y="61150"/>
                </a:moveTo>
                <a:lnTo>
                  <a:pt x="4805" y="37349"/>
                </a:lnTo>
                <a:lnTo>
                  <a:pt x="17911" y="17911"/>
                </a:lnTo>
                <a:lnTo>
                  <a:pt x="37349" y="4805"/>
                </a:lnTo>
                <a:lnTo>
                  <a:pt x="61150" y="0"/>
                </a:lnTo>
                <a:lnTo>
                  <a:pt x="3930751" y="0"/>
                </a:lnTo>
                <a:lnTo>
                  <a:pt x="3954552" y="4805"/>
                </a:lnTo>
                <a:lnTo>
                  <a:pt x="3973990" y="17911"/>
                </a:lnTo>
                <a:lnTo>
                  <a:pt x="3987096" y="37349"/>
                </a:lnTo>
                <a:lnTo>
                  <a:pt x="3991902" y="61150"/>
                </a:lnTo>
                <a:lnTo>
                  <a:pt x="3991902" y="616292"/>
                </a:lnTo>
                <a:lnTo>
                  <a:pt x="3987096" y="640094"/>
                </a:lnTo>
                <a:lnTo>
                  <a:pt x="3973990" y="659531"/>
                </a:lnTo>
                <a:lnTo>
                  <a:pt x="3954552" y="672637"/>
                </a:lnTo>
                <a:lnTo>
                  <a:pt x="3930751" y="677443"/>
                </a:lnTo>
                <a:lnTo>
                  <a:pt x="61150" y="677443"/>
                </a:lnTo>
                <a:lnTo>
                  <a:pt x="37349" y="672637"/>
                </a:lnTo>
                <a:lnTo>
                  <a:pt x="17911" y="659531"/>
                </a:lnTo>
                <a:lnTo>
                  <a:pt x="4805" y="640094"/>
                </a:lnTo>
                <a:lnTo>
                  <a:pt x="0" y="616292"/>
                </a:lnTo>
                <a:lnTo>
                  <a:pt x="0" y="6115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18145" cy="1979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8255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F</a:t>
            </a:r>
            <a:r>
              <a:rPr dirty="0" sz="2400" spc="-15">
                <a:latin typeface="Tahoma"/>
                <a:cs typeface="Tahoma"/>
              </a:rPr>
              <a:t>etch </a:t>
            </a:r>
            <a:r>
              <a:rPr dirty="0" sz="2400" spc="-5">
                <a:latin typeface="Tahoma"/>
                <a:cs typeface="Tahoma"/>
              </a:rPr>
              <a:t>some tweets associated with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hashtag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10">
                <a:latin typeface="Tahoma"/>
                <a:cs typeface="Tahoma"/>
              </a:rPr>
              <a:t>further  </a:t>
            </a:r>
            <a:r>
              <a:rPr dirty="0" sz="2400" spc="-5">
                <a:latin typeface="Tahoma"/>
                <a:cs typeface="Tahoma"/>
              </a:rPr>
              <a:t>analysis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Use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GET search/tweets </a:t>
            </a:r>
            <a:r>
              <a:rPr dirty="0" sz="2400" spc="-5">
                <a:latin typeface="Tahoma"/>
                <a:cs typeface="Tahoma"/>
              </a:rPr>
              <a:t>resource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particular query of  interest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47571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Searching for</a:t>
            </a:r>
            <a:r>
              <a:rPr dirty="0" spc="-10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Tweets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991087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7071" y="253745"/>
            <a:ext cx="3592829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GET search/tweets </a:t>
            </a:r>
            <a:r>
              <a:rPr dirty="0" spc="-5">
                <a:solidFill>
                  <a:srgbClr val="1F487C"/>
                </a:solidFill>
              </a:rPr>
              <a:t>Code</a:t>
            </a:r>
            <a:r>
              <a:rPr dirty="0" spc="-6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Sample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22554" y="925830"/>
            <a:ext cx="8169402" cy="5748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939" y="1138948"/>
            <a:ext cx="7748972" cy="5327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816" y="1124838"/>
            <a:ext cx="7768590" cy="5347335"/>
          </a:xfrm>
          <a:custGeom>
            <a:avLst/>
            <a:gdLst/>
            <a:ahLst/>
            <a:cxnLst/>
            <a:rect l="l" t="t" r="r" b="b"/>
            <a:pathLst>
              <a:path w="7768590" h="5347335">
                <a:moveTo>
                  <a:pt x="0" y="0"/>
                </a:moveTo>
                <a:lnTo>
                  <a:pt x="7768031" y="0"/>
                </a:lnTo>
                <a:lnTo>
                  <a:pt x="7768031" y="5347055"/>
                </a:lnTo>
                <a:lnTo>
                  <a:pt x="0" y="534705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1912" y="1128229"/>
            <a:ext cx="221615" cy="532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835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1: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3: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4: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5: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6: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7: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8:</a:t>
            </a:r>
            <a:endParaRPr sz="1200">
              <a:latin typeface="Calibri"/>
              <a:cs typeface="Calibri"/>
            </a:endParaRPr>
          </a:p>
          <a:p>
            <a:pPr algn="ctr" marL="76835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19: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22: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23: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24: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25: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26: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27: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28: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29: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30: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00"/>
              </a:lnSpc>
            </a:pPr>
            <a:r>
              <a:rPr dirty="0" sz="1200" spc="-5" b="1">
                <a:latin typeface="Calibri"/>
                <a:cs typeface="Calibri"/>
              </a:rPr>
              <a:t>31: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dirty="0" sz="1200" spc="-5" b="1">
                <a:latin typeface="Calibri"/>
                <a:cs typeface="Calibri"/>
              </a:rPr>
              <a:t>32: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1673" y="4286250"/>
            <a:ext cx="6876415" cy="1169035"/>
          </a:xfrm>
          <a:custGeom>
            <a:avLst/>
            <a:gdLst/>
            <a:ahLst/>
            <a:cxnLst/>
            <a:rect l="l" t="t" r="r" b="b"/>
            <a:pathLst>
              <a:path w="6876415" h="1169035">
                <a:moveTo>
                  <a:pt x="6830872" y="0"/>
                </a:moveTo>
                <a:lnTo>
                  <a:pt x="45135" y="0"/>
                </a:lnTo>
                <a:lnTo>
                  <a:pt x="27565" y="3546"/>
                </a:lnTo>
                <a:lnTo>
                  <a:pt x="13219" y="13219"/>
                </a:lnTo>
                <a:lnTo>
                  <a:pt x="3546" y="27565"/>
                </a:lnTo>
                <a:lnTo>
                  <a:pt x="0" y="45135"/>
                </a:lnTo>
                <a:lnTo>
                  <a:pt x="0" y="1123759"/>
                </a:lnTo>
                <a:lnTo>
                  <a:pt x="3546" y="1141329"/>
                </a:lnTo>
                <a:lnTo>
                  <a:pt x="13219" y="1155676"/>
                </a:lnTo>
                <a:lnTo>
                  <a:pt x="27565" y="1165348"/>
                </a:lnTo>
                <a:lnTo>
                  <a:pt x="45135" y="1168895"/>
                </a:lnTo>
                <a:lnTo>
                  <a:pt x="6830872" y="1168895"/>
                </a:lnTo>
                <a:lnTo>
                  <a:pt x="6848435" y="1165348"/>
                </a:lnTo>
                <a:lnTo>
                  <a:pt x="6862778" y="1155676"/>
                </a:lnTo>
                <a:lnTo>
                  <a:pt x="6872449" y="1141329"/>
                </a:lnTo>
                <a:lnTo>
                  <a:pt x="6875995" y="1123759"/>
                </a:lnTo>
                <a:lnTo>
                  <a:pt x="6875995" y="45135"/>
                </a:lnTo>
                <a:lnTo>
                  <a:pt x="6872449" y="27565"/>
                </a:lnTo>
                <a:lnTo>
                  <a:pt x="6862778" y="13219"/>
                </a:lnTo>
                <a:lnTo>
                  <a:pt x="6848435" y="3546"/>
                </a:lnTo>
                <a:lnTo>
                  <a:pt x="6830872" y="0"/>
                </a:lnTo>
                <a:close/>
              </a:path>
            </a:pathLst>
          </a:custGeom>
          <a:solidFill>
            <a:srgbClr val="EBFF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1673" y="4286250"/>
            <a:ext cx="6876415" cy="1169035"/>
          </a:xfrm>
          <a:custGeom>
            <a:avLst/>
            <a:gdLst/>
            <a:ahLst/>
            <a:cxnLst/>
            <a:rect l="l" t="t" r="r" b="b"/>
            <a:pathLst>
              <a:path w="6876415" h="1169035">
                <a:moveTo>
                  <a:pt x="0" y="45135"/>
                </a:moveTo>
                <a:lnTo>
                  <a:pt x="3546" y="27565"/>
                </a:lnTo>
                <a:lnTo>
                  <a:pt x="13219" y="13219"/>
                </a:lnTo>
                <a:lnTo>
                  <a:pt x="27565" y="3546"/>
                </a:lnTo>
                <a:lnTo>
                  <a:pt x="45135" y="0"/>
                </a:lnTo>
                <a:lnTo>
                  <a:pt x="6830872" y="0"/>
                </a:lnTo>
                <a:lnTo>
                  <a:pt x="6848435" y="3546"/>
                </a:lnTo>
                <a:lnTo>
                  <a:pt x="6862778" y="13219"/>
                </a:lnTo>
                <a:lnTo>
                  <a:pt x="6872449" y="27565"/>
                </a:lnTo>
                <a:lnTo>
                  <a:pt x="6875995" y="45135"/>
                </a:lnTo>
                <a:lnTo>
                  <a:pt x="6875995" y="1123759"/>
                </a:lnTo>
                <a:lnTo>
                  <a:pt x="6872449" y="1141329"/>
                </a:lnTo>
                <a:lnTo>
                  <a:pt x="6862778" y="1155676"/>
                </a:lnTo>
                <a:lnTo>
                  <a:pt x="6848435" y="1165348"/>
                </a:lnTo>
                <a:lnTo>
                  <a:pt x="6830872" y="1168895"/>
                </a:lnTo>
                <a:lnTo>
                  <a:pt x="45135" y="1168895"/>
                </a:lnTo>
                <a:lnTo>
                  <a:pt x="27565" y="1165348"/>
                </a:lnTo>
                <a:lnTo>
                  <a:pt x="13219" y="1155676"/>
                </a:lnTo>
                <a:lnTo>
                  <a:pt x="3546" y="1141329"/>
                </a:lnTo>
                <a:lnTo>
                  <a:pt x="0" y="1123759"/>
                </a:lnTo>
                <a:lnTo>
                  <a:pt x="0" y="45135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5835" y="4457700"/>
            <a:ext cx="277355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6772" y="2702051"/>
            <a:ext cx="452323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27975" cy="735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latin typeface="Tahoma"/>
                <a:cs typeface="Tahoma"/>
              </a:rPr>
              <a:t>T</a:t>
            </a:r>
            <a:r>
              <a:rPr dirty="0" sz="2400" spc="-40">
                <a:latin typeface="Tahoma"/>
                <a:cs typeface="Tahoma"/>
              </a:rPr>
              <a:t>witter </a:t>
            </a:r>
            <a:r>
              <a:rPr dirty="0" sz="2400" spc="-10">
                <a:latin typeface="Tahoma"/>
                <a:cs typeface="Tahoma"/>
              </a:rPr>
              <a:t>was </a:t>
            </a:r>
            <a:r>
              <a:rPr dirty="0" sz="2400" spc="-5">
                <a:latin typeface="Tahoma"/>
                <a:cs typeface="Tahoma"/>
              </a:rPr>
              <a:t>created in March 2006 by </a:t>
            </a:r>
            <a:r>
              <a:rPr dirty="0" sz="2400">
                <a:solidFill>
                  <a:srgbClr val="006FC0"/>
                </a:solidFill>
                <a:latin typeface="Tahoma"/>
                <a:cs typeface="Tahoma"/>
              </a:rPr>
              <a:t>Jack </a:t>
            </a:r>
            <a:r>
              <a:rPr dirty="0" sz="2400" spc="-35">
                <a:solidFill>
                  <a:srgbClr val="006FC0"/>
                </a:solidFill>
                <a:latin typeface="Tahoma"/>
                <a:cs typeface="Tahoma"/>
              </a:rPr>
              <a:t>Dorsey</a:t>
            </a:r>
            <a:r>
              <a:rPr dirty="0" sz="2400" spc="-35">
                <a:latin typeface="Tahoma"/>
                <a:cs typeface="Tahoma"/>
              </a:rPr>
              <a:t>, </a:t>
            </a:r>
            <a:r>
              <a:rPr dirty="0" sz="2400" spc="-15">
                <a:latin typeface="Tahoma"/>
                <a:cs typeface="Tahoma"/>
              </a:rPr>
              <a:t>Evan  </a:t>
            </a:r>
            <a:r>
              <a:rPr dirty="0" sz="2400" spc="-5">
                <a:latin typeface="Tahoma"/>
                <a:cs typeface="Tahoma"/>
              </a:rPr>
              <a:t>Williams, </a:t>
            </a:r>
            <a:r>
              <a:rPr dirty="0" sz="2400">
                <a:latin typeface="Tahoma"/>
                <a:cs typeface="Tahoma"/>
              </a:rPr>
              <a:t>Biz </a:t>
            </a:r>
            <a:r>
              <a:rPr dirty="0" sz="2400" spc="-5">
                <a:latin typeface="Tahoma"/>
                <a:cs typeface="Tahoma"/>
              </a:rPr>
              <a:t>Stone, and Noah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Glass.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90270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Founder of</a:t>
            </a:r>
            <a:r>
              <a:rPr dirty="0" spc="-95"/>
              <a:t> </a:t>
            </a:r>
            <a:r>
              <a:rPr dirty="0" spc="-5"/>
              <a:t>Twitter</a:t>
            </a:r>
          </a:p>
        </p:txBody>
      </p:sp>
      <p:sp>
        <p:nvSpPr>
          <p:cNvPr id="5" name="object 5"/>
          <p:cNvSpPr/>
          <p:nvPr/>
        </p:nvSpPr>
        <p:spPr>
          <a:xfrm>
            <a:off x="3215639" y="2286761"/>
            <a:ext cx="2144267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41640" cy="4832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5118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Followin</a:t>
            </a: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g </a:t>
            </a:r>
            <a:r>
              <a:rPr dirty="0" sz="2400">
                <a:latin typeface="Tahoma"/>
                <a:cs typeface="Tahoma"/>
              </a:rPr>
              <a:t>– An </a:t>
            </a:r>
            <a:r>
              <a:rPr dirty="0" sz="2400" spc="-5">
                <a:latin typeface="Tahoma"/>
                <a:cs typeface="Tahoma"/>
              </a:rPr>
              <a:t>action of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subscribing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tweets </a:t>
            </a:r>
            <a:r>
              <a:rPr dirty="0" sz="2400" spc="-10">
                <a:latin typeface="Tahoma"/>
                <a:cs typeface="Tahoma"/>
              </a:rPr>
              <a:t>from  </a:t>
            </a:r>
            <a:r>
              <a:rPr dirty="0" sz="2400" spc="-5">
                <a:latin typeface="Tahoma"/>
                <a:cs typeface="Tahoma"/>
              </a:rPr>
              <a:t>another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persons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Followers </a:t>
            </a:r>
            <a:r>
              <a:rPr dirty="0" sz="2400">
                <a:latin typeface="Tahoma"/>
                <a:cs typeface="Tahoma"/>
              </a:rPr>
              <a:t>– 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Persons </a:t>
            </a:r>
            <a:r>
              <a:rPr dirty="0" sz="2400" spc="-5">
                <a:latin typeface="Tahoma"/>
                <a:cs typeface="Tahoma"/>
              </a:rPr>
              <a:t>who subscribe to </a:t>
            </a:r>
            <a:r>
              <a:rPr dirty="0" sz="2400" spc="-10">
                <a:latin typeface="Tahoma"/>
                <a:cs typeface="Tahoma"/>
              </a:rPr>
              <a:t>your</a:t>
            </a:r>
            <a:r>
              <a:rPr dirty="0" sz="2400" spc="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tweet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Tweet </a:t>
            </a:r>
            <a:r>
              <a:rPr dirty="0" sz="2400">
                <a:latin typeface="Tahoma"/>
                <a:cs typeface="Tahoma"/>
              </a:rPr>
              <a:t>– A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message </a:t>
            </a:r>
            <a:r>
              <a:rPr dirty="0" sz="2400" spc="-5">
                <a:latin typeface="Tahoma"/>
                <a:cs typeface="Tahoma"/>
              </a:rPr>
              <a:t>on</a:t>
            </a:r>
            <a:r>
              <a:rPr dirty="0" sz="2400" spc="2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Twitter</a:t>
            </a:r>
            <a:endParaRPr sz="2400">
              <a:latin typeface="Tahoma"/>
              <a:cs typeface="Tahoma"/>
            </a:endParaRPr>
          </a:p>
          <a:p>
            <a:pPr marL="354965" marR="128270" indent="-3422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RT </a:t>
            </a:r>
            <a:r>
              <a:rPr dirty="0" sz="2400">
                <a:latin typeface="Tahoma"/>
                <a:cs typeface="Tahoma"/>
              </a:rPr>
              <a:t>– 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Retweet </a:t>
            </a:r>
            <a:r>
              <a:rPr dirty="0" sz="2400" spc="-5">
                <a:latin typeface="Tahoma"/>
                <a:cs typeface="Tahoma"/>
              </a:rPr>
              <a:t>(or re-send)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message that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person has  posted on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Twitter</a:t>
            </a:r>
            <a:endParaRPr sz="2400">
              <a:latin typeface="Tahoma"/>
              <a:cs typeface="Tahoma"/>
            </a:endParaRPr>
          </a:p>
          <a:p>
            <a:pPr marL="355600" marR="49974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@Reply </a:t>
            </a:r>
            <a:r>
              <a:rPr dirty="0" sz="2400">
                <a:latin typeface="Tahoma"/>
                <a:cs typeface="Tahoma"/>
              </a:rPr>
              <a:t>– A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public message </a:t>
            </a:r>
            <a:r>
              <a:rPr dirty="0" sz="2400" spc="-5">
                <a:latin typeface="Tahoma"/>
                <a:cs typeface="Tahoma"/>
              </a:rPr>
              <a:t>sent </a:t>
            </a:r>
            <a:r>
              <a:rPr dirty="0" sz="2400" spc="-10">
                <a:latin typeface="Tahoma"/>
                <a:cs typeface="Tahoma"/>
              </a:rPr>
              <a:t>from </a:t>
            </a:r>
            <a:r>
              <a:rPr dirty="0" sz="2400" spc="-5">
                <a:latin typeface="Tahoma"/>
                <a:cs typeface="Tahoma"/>
              </a:rPr>
              <a:t>one person </a:t>
            </a:r>
            <a:r>
              <a:rPr dirty="0" sz="2400">
                <a:latin typeface="Tahoma"/>
                <a:cs typeface="Tahoma"/>
              </a:rPr>
              <a:t>to  </a:t>
            </a:r>
            <a:r>
              <a:rPr dirty="0" sz="2400" spc="-5">
                <a:latin typeface="Tahoma"/>
                <a:cs typeface="Tahoma"/>
              </a:rPr>
              <a:t>another</a:t>
            </a:r>
            <a:endParaRPr sz="2400">
              <a:latin typeface="Tahoma"/>
              <a:cs typeface="Tahoma"/>
            </a:endParaRPr>
          </a:p>
          <a:p>
            <a:pPr marL="354965" marR="335915" indent="-3422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DM </a:t>
            </a:r>
            <a:r>
              <a:rPr dirty="0" sz="2400">
                <a:latin typeface="Tahoma"/>
                <a:cs typeface="Tahoma"/>
              </a:rPr>
              <a:t>– A </a:t>
            </a:r>
            <a:r>
              <a:rPr dirty="0" sz="2400" spc="-5">
                <a:latin typeface="Tahoma"/>
                <a:cs typeface="Tahoma"/>
              </a:rPr>
              <a:t>short non-public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direct message </a:t>
            </a:r>
            <a:r>
              <a:rPr dirty="0" sz="2400" spc="-5">
                <a:latin typeface="Tahoma"/>
                <a:cs typeface="Tahoma"/>
              </a:rPr>
              <a:t>sent between  two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persons</a:t>
            </a:r>
            <a:endParaRPr sz="2400">
              <a:latin typeface="Tahoma"/>
              <a:cs typeface="Tahoma"/>
            </a:endParaRPr>
          </a:p>
          <a:p>
            <a:pPr marL="354965" marR="5080" indent="-3422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C00000"/>
                </a:solidFill>
                <a:latin typeface="Tahoma"/>
                <a:cs typeface="Tahoma"/>
              </a:rPr>
              <a:t>Hashtag </a:t>
            </a:r>
            <a:r>
              <a:rPr dirty="0" sz="2400">
                <a:latin typeface="Tahoma"/>
                <a:cs typeface="Tahoma"/>
              </a:rPr>
              <a:t>– A 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keyword </a:t>
            </a:r>
            <a:r>
              <a:rPr dirty="0" sz="2400" spc="-5">
                <a:latin typeface="Tahoma"/>
                <a:cs typeface="Tahoma"/>
              </a:rPr>
              <a:t>allowed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be easily searched and  located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8" y="253745"/>
            <a:ext cx="348538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Terminology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9090" y="358900"/>
            <a:ext cx="8602218" cy="5719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2222" y="551700"/>
            <a:ext cx="8219249" cy="5336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3259" y="2069553"/>
            <a:ext cx="648335" cy="144145"/>
          </a:xfrm>
          <a:custGeom>
            <a:avLst/>
            <a:gdLst/>
            <a:ahLst/>
            <a:cxnLst/>
            <a:rect l="l" t="t" r="r" b="b"/>
            <a:pathLst>
              <a:path w="648335" h="144144">
                <a:moveTo>
                  <a:pt x="0" y="0"/>
                </a:moveTo>
                <a:lnTo>
                  <a:pt x="648068" y="0"/>
                </a:lnTo>
                <a:lnTo>
                  <a:pt x="648068" y="144017"/>
                </a:lnTo>
                <a:lnTo>
                  <a:pt x="0" y="1440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900" y="1993391"/>
            <a:ext cx="97091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90" b="1">
                <a:solidFill>
                  <a:srgbClr val="FF0000"/>
                </a:solidFill>
                <a:latin typeface="Calibri"/>
                <a:cs typeface="Calibri"/>
              </a:rPr>
              <a:t>screen</a:t>
            </a:r>
            <a:r>
              <a:rPr dirty="0" sz="1600" spc="-28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spc="-80" b="1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3259" y="2242032"/>
            <a:ext cx="1630045" cy="576580"/>
          </a:xfrm>
          <a:custGeom>
            <a:avLst/>
            <a:gdLst/>
            <a:ahLst/>
            <a:cxnLst/>
            <a:rect l="l" t="t" r="r" b="b"/>
            <a:pathLst>
              <a:path w="1630045" h="576580">
                <a:moveTo>
                  <a:pt x="0" y="0"/>
                </a:moveTo>
                <a:lnTo>
                  <a:pt x="1630057" y="0"/>
                </a:lnTo>
                <a:lnTo>
                  <a:pt x="1630057" y="576059"/>
                </a:lnTo>
                <a:lnTo>
                  <a:pt x="0" y="57605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2267" y="2381897"/>
            <a:ext cx="581660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z="1600" spc="-20" b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600" spc="-5" b="1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ile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61449" y="1412773"/>
            <a:ext cx="2376805" cy="288290"/>
          </a:xfrm>
          <a:custGeom>
            <a:avLst/>
            <a:gdLst/>
            <a:ahLst/>
            <a:cxnLst/>
            <a:rect l="l" t="t" r="r" b="b"/>
            <a:pathLst>
              <a:path w="2376804" h="288289">
                <a:moveTo>
                  <a:pt x="0" y="0"/>
                </a:moveTo>
                <a:lnTo>
                  <a:pt x="2376258" y="0"/>
                </a:lnTo>
                <a:lnTo>
                  <a:pt x="2376258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87827" y="2069553"/>
            <a:ext cx="1080135" cy="135890"/>
          </a:xfrm>
          <a:custGeom>
            <a:avLst/>
            <a:gdLst/>
            <a:ahLst/>
            <a:cxnLst/>
            <a:rect l="l" t="t" r="r" b="b"/>
            <a:pathLst>
              <a:path w="1080135" h="135889">
                <a:moveTo>
                  <a:pt x="0" y="0"/>
                </a:moveTo>
                <a:lnTo>
                  <a:pt x="1080122" y="0"/>
                </a:lnTo>
                <a:lnTo>
                  <a:pt x="1080122" y="135305"/>
                </a:lnTo>
                <a:lnTo>
                  <a:pt x="0" y="135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29379" y="2458059"/>
            <a:ext cx="411480" cy="144145"/>
          </a:xfrm>
          <a:custGeom>
            <a:avLst/>
            <a:gdLst/>
            <a:ahLst/>
            <a:cxnLst/>
            <a:rect l="l" t="t" r="r" b="b"/>
            <a:pathLst>
              <a:path w="411479" h="144144">
                <a:moveTo>
                  <a:pt x="0" y="0"/>
                </a:moveTo>
                <a:lnTo>
                  <a:pt x="411479" y="0"/>
                </a:lnTo>
                <a:lnTo>
                  <a:pt x="411479" y="144017"/>
                </a:lnTo>
                <a:lnTo>
                  <a:pt x="0" y="1440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94758" y="2393810"/>
            <a:ext cx="68897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0000"/>
                </a:solidFill>
                <a:latin typeface="Calibri"/>
                <a:cs typeface="Calibri"/>
              </a:rPr>
              <a:t>hashtag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4866132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Search and</a:t>
            </a:r>
            <a:r>
              <a:rPr dirty="0" spc="-114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Trends</a:t>
            </a:r>
          </a:p>
        </p:txBody>
      </p:sp>
      <p:sp>
        <p:nvSpPr>
          <p:cNvPr id="4" name="object 4"/>
          <p:cNvSpPr/>
          <p:nvPr/>
        </p:nvSpPr>
        <p:spPr>
          <a:xfrm>
            <a:off x="96011" y="1001267"/>
            <a:ext cx="8955024" cy="4858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512" y="1195387"/>
            <a:ext cx="8572500" cy="4476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41855" y="5744479"/>
            <a:ext cx="44342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40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Calibri"/>
                <a:cs typeface="Calibri"/>
              </a:rPr>
              <a:t>https://twitter.com/search-home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24179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>
                <a:solidFill>
                  <a:srgbClr val="1F487C"/>
                </a:solidFill>
              </a:rPr>
              <a:t>Twitter</a:t>
            </a:r>
            <a:r>
              <a:rPr dirty="0" spc="-45">
                <a:solidFill>
                  <a:srgbClr val="1F487C"/>
                </a:solidFill>
              </a:rPr>
              <a:t> </a:t>
            </a:r>
            <a:r>
              <a:rPr dirty="0" spc="-5">
                <a:solidFill>
                  <a:srgbClr val="1F487C"/>
                </a:solidFill>
              </a:rPr>
              <a:t>Applications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24383" y="953261"/>
            <a:ext cx="5494782" cy="5168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6941" y="1145527"/>
            <a:ext cx="5112138" cy="4786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7079" y="2453639"/>
            <a:ext cx="5815583" cy="287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99510" y="2645638"/>
            <a:ext cx="5432666" cy="2490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4459" y="5958794"/>
            <a:ext cx="505968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solidFill>
                  <a:srgbClr val="00AF50"/>
                </a:solidFill>
                <a:latin typeface="Calibri"/>
                <a:cs typeface="Calibri"/>
              </a:rPr>
              <a:t>Website:</a:t>
            </a:r>
            <a:r>
              <a:rPr dirty="0" sz="2000" spc="-10" b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Calibri"/>
                <a:cs typeface="Calibri"/>
              </a:rPr>
              <a:t>https://about.twitter.com/products/list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5214" y="2187689"/>
            <a:ext cx="1329690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93877" y="2245791"/>
            <a:ext cx="104457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8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1800" spc="-25">
                <a:solidFill>
                  <a:srgbClr val="006FC0"/>
                </a:solidFill>
                <a:latin typeface="Calibri"/>
                <a:cs typeface="Calibri"/>
              </a:rPr>
              <a:t>w</a:t>
            </a:r>
            <a:r>
              <a:rPr dirty="0" sz="1800" spc="-5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1800" spc="-15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z="1800" spc="-5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006FC0"/>
                </a:solidFill>
                <a:latin typeface="Calibri"/>
                <a:cs typeface="Calibri"/>
              </a:rPr>
              <a:t>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9107" y="2669285"/>
            <a:ext cx="6688074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7804" y="3069740"/>
            <a:ext cx="5772148" cy="512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0922" y="2721101"/>
            <a:ext cx="6584429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5: Twitter Data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Crawling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</dc:creator>
  <dc:title>Slide 1</dc:title>
  <dcterms:created xsi:type="dcterms:W3CDTF">2017-02-22T02:16:09Z</dcterms:created>
  <dcterms:modified xsi:type="dcterms:W3CDTF">2017-02-22T02:16:09Z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2017-02-21T00:00:00Z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2017-02-22T00:00:00Z</vt:filetime>
  </property>
</Properties>
</file>